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85" r:id="rId2"/>
    <p:sldId id="417" r:id="rId3"/>
    <p:sldId id="344" r:id="rId4"/>
    <p:sldId id="392" r:id="rId5"/>
    <p:sldId id="393" r:id="rId6"/>
    <p:sldId id="397" r:id="rId7"/>
    <p:sldId id="394" r:id="rId8"/>
    <p:sldId id="396" r:id="rId9"/>
    <p:sldId id="398" r:id="rId10"/>
    <p:sldId id="345" r:id="rId11"/>
    <p:sldId id="346" r:id="rId12"/>
    <p:sldId id="272" r:id="rId13"/>
    <p:sldId id="275" r:id="rId14"/>
    <p:sldId id="277" r:id="rId15"/>
    <p:sldId id="278" r:id="rId16"/>
    <p:sldId id="279" r:id="rId17"/>
    <p:sldId id="280" r:id="rId18"/>
    <p:sldId id="381" r:id="rId19"/>
    <p:sldId id="270" r:id="rId20"/>
    <p:sldId id="353" r:id="rId21"/>
    <p:sldId id="354" r:id="rId22"/>
    <p:sldId id="416" r:id="rId23"/>
    <p:sldId id="356" r:id="rId24"/>
    <p:sldId id="383" r:id="rId25"/>
    <p:sldId id="363" r:id="rId26"/>
    <p:sldId id="364" r:id="rId27"/>
    <p:sldId id="365" r:id="rId28"/>
    <p:sldId id="368" r:id="rId29"/>
    <p:sldId id="369" r:id="rId30"/>
    <p:sldId id="311" r:id="rId31"/>
    <p:sldId id="376" r:id="rId32"/>
    <p:sldId id="390" r:id="rId33"/>
    <p:sldId id="391" r:id="rId34"/>
    <p:sldId id="410" r:id="rId35"/>
    <p:sldId id="374" r:id="rId36"/>
    <p:sldId id="378" r:id="rId37"/>
    <p:sldId id="388" r:id="rId38"/>
    <p:sldId id="418" r:id="rId39"/>
    <p:sldId id="411" r:id="rId40"/>
    <p:sldId id="414" r:id="rId41"/>
    <p:sldId id="413" r:id="rId42"/>
    <p:sldId id="415" r:id="rId43"/>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snapToGrid="0">
      <p:cViewPr varScale="1">
        <p:scale>
          <a:sx n="63" d="100"/>
          <a:sy n="63" d="100"/>
        </p:scale>
        <p:origin x="75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7143F420-C0D0-4BB7-A2A4-4157E763E9C5}" type="datetimeFigureOut">
              <a:rPr lang="he-IL" smtClean="0"/>
              <a:t>כ"ד/אייר/תשפ"ג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5BF7C91-130C-489D-9D68-01823F29EDAE}" type="slidenum">
              <a:rPr lang="he-IL" smtClean="0"/>
              <a:t>‹#›</a:t>
            </a:fld>
            <a:endParaRPr lang="he-IL"/>
          </a:p>
        </p:txBody>
      </p:sp>
    </p:spTree>
    <p:extLst>
      <p:ext uri="{BB962C8B-B14F-4D97-AF65-F5344CB8AC3E}">
        <p14:creationId xmlns:p14="http://schemas.microsoft.com/office/powerpoint/2010/main" val="2280676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everyone, my name is </a:t>
            </a:r>
            <a:r>
              <a:rPr lang="en-US" dirty="0" err="1"/>
              <a:t>raz</a:t>
            </a:r>
            <a:r>
              <a:rPr lang="en-US" dirty="0"/>
              <a:t> </a:t>
            </a:r>
            <a:r>
              <a:rPr lang="en-US" dirty="0" err="1"/>
              <a:t>swissa</a:t>
            </a:r>
            <a:r>
              <a:rPr lang="en-US" dirty="0"/>
              <a:t>, and I am a security researcher at the cyber labs of ben Gurion university of the </a:t>
            </a:r>
            <a:r>
              <a:rPr lang="en-US" dirty="0" err="1"/>
              <a:t>negev</a:t>
            </a:r>
            <a:r>
              <a:rPr lang="en-US" dirty="0"/>
              <a:t>, in Israel.</a:t>
            </a:r>
          </a:p>
          <a:p>
            <a:pPr marL="0" lvl="0" indent="0" algn="l" rtl="0">
              <a:spcBef>
                <a:spcPts val="0"/>
              </a:spcBef>
              <a:spcAft>
                <a:spcPts val="0"/>
              </a:spcAft>
              <a:buNone/>
            </a:pPr>
            <a:r>
              <a:rPr lang="en-US" dirty="0"/>
              <a:t>And today, I will present the little seal bug, an optical sound recovery from lightweight reflective objects</a:t>
            </a:r>
          </a:p>
          <a:p>
            <a:pPr marL="0" lvl="0" indent="0" algn="l" rtl="0">
              <a:spcBef>
                <a:spcPts val="0"/>
              </a:spcBef>
              <a:spcAft>
                <a:spcPts val="0"/>
              </a:spcAft>
              <a:buNone/>
            </a:pPr>
            <a:endParaRPr dirty="0"/>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en-US" dirty="0"/>
              <a:t>Now, lets discuss some eavesdropping related researches</a:t>
            </a:r>
            <a:endParaRPr dirty="0"/>
          </a:p>
        </p:txBody>
      </p:sp>
      <p:sp>
        <p:nvSpPr>
          <p:cNvPr id="220" name="Google Shape;220;p12: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10</a:t>
            </a:fld>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First of all, in recent years, the scientific community has offered various ways to recover sound, and these ways are </a:t>
            </a:r>
            <a:r>
              <a:rPr lang="en-US" dirty="0" err="1"/>
              <a:t>devided</a:t>
            </a:r>
            <a:r>
              <a:rPr lang="en-US" dirty="0"/>
              <a:t> to 2 categories- internal and external methods</a:t>
            </a:r>
            <a:endParaRPr dirty="0"/>
          </a:p>
        </p:txBody>
      </p:sp>
      <p:sp>
        <p:nvSpPr>
          <p:cNvPr id="228" name="Google Shape;2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1">
              <a:spcBef>
                <a:spcPts val="0"/>
              </a:spcBef>
              <a:spcAft>
                <a:spcPts val="0"/>
              </a:spcAft>
              <a:buNone/>
            </a:pPr>
            <a:r>
              <a:rPr lang="en-US" dirty="0"/>
              <a:t>Internal methods are methods that obtain data relying on a device located in proximity to the victim</a:t>
            </a:r>
            <a:endParaRPr lang="he-IL" dirty="0"/>
          </a:p>
          <a:p>
            <a:pPr marL="0" lvl="0" indent="0" algn="l" rtl="1">
              <a:spcBef>
                <a:spcPts val="0"/>
              </a:spcBef>
              <a:spcAft>
                <a:spcPts val="0"/>
              </a:spcAft>
              <a:buNone/>
            </a:pPr>
            <a:r>
              <a:rPr lang="en-US" dirty="0"/>
              <a:t>For example, it was demonstrated how data obtained from motion sensors or magnetic data obtained from a hard drives can be used to recover speech.</a:t>
            </a:r>
            <a:endParaRPr dirty="0"/>
          </a:p>
        </p:txBody>
      </p:sp>
      <p:sp>
        <p:nvSpPr>
          <p:cNvPr id="279" name="Google Shape;279;p17: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12</a:t>
            </a:fld>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en-US" dirty="0"/>
              <a:t>The other category is external methods. These methods rely on data obtained by a device that is not located near the victim.</a:t>
            </a:r>
          </a:p>
          <a:p>
            <a:pPr marL="0" lvl="0" indent="0" algn="r" rtl="1">
              <a:spcBef>
                <a:spcPts val="0"/>
              </a:spcBef>
              <a:spcAft>
                <a:spcPts val="0"/>
              </a:spcAft>
              <a:buNone/>
            </a:pPr>
            <a:r>
              <a:rPr lang="en-US" dirty="0"/>
              <a:t>The primary methods under this topic is the laser microphone, which utilize a laser transceiver to recover speech, visual microphone which uses a high frequency video camera to analyze the vibrations of objects and recover speech, for example – a bag of chips.</a:t>
            </a:r>
          </a:p>
          <a:p>
            <a:pPr marL="0" lvl="0" indent="0" algn="r" rtl="1">
              <a:spcBef>
                <a:spcPts val="0"/>
              </a:spcBef>
              <a:spcAft>
                <a:spcPts val="0"/>
              </a:spcAft>
              <a:buNone/>
            </a:pPr>
            <a:r>
              <a:rPr lang="en-US" dirty="0"/>
              <a:t>The last method in this category is </a:t>
            </a:r>
            <a:r>
              <a:rPr lang="en-US" dirty="0" err="1"/>
              <a:t>lamphone</a:t>
            </a:r>
            <a:r>
              <a:rPr lang="en-US" dirty="0"/>
              <a:t>, which utilize a photodiode to recover speech by analyzing lightbulb’s respond to sound</a:t>
            </a:r>
            <a:endParaRPr dirty="0"/>
          </a:p>
        </p:txBody>
      </p:sp>
      <p:sp>
        <p:nvSpPr>
          <p:cNvPr id="325" name="Google Shape;325;p20: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13</a:t>
            </a:fld>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en-US" dirty="0"/>
              <a:t>In general, if I have to summarize this section of related work, each of the methods I presented you today is limited by at least one of the following limitations-</a:t>
            </a:r>
          </a:p>
          <a:p>
            <a:pPr marL="0" lvl="0" indent="0" algn="r" rtl="1">
              <a:spcBef>
                <a:spcPts val="0"/>
              </a:spcBef>
              <a:spcAft>
                <a:spcPts val="0"/>
              </a:spcAft>
              <a:buNone/>
            </a:pPr>
            <a:r>
              <a:rPr lang="en-US" dirty="0"/>
              <a:t>It relies on a compromised device</a:t>
            </a:r>
          </a:p>
          <a:p>
            <a:pPr marL="0" lvl="0" indent="0" algn="r" rtl="1">
              <a:spcBef>
                <a:spcPts val="0"/>
              </a:spcBef>
              <a:spcAft>
                <a:spcPts val="0"/>
              </a:spcAft>
              <a:buNone/>
            </a:pPr>
            <a:r>
              <a:rPr lang="en-US" dirty="0"/>
              <a:t>Its active, which makes it easier to detect</a:t>
            </a:r>
          </a:p>
          <a:p>
            <a:pPr marL="0" lvl="0" indent="0" algn="r" rtl="1">
              <a:spcBef>
                <a:spcPts val="0"/>
              </a:spcBef>
              <a:spcAft>
                <a:spcPts val="0"/>
              </a:spcAft>
              <a:buNone/>
            </a:pPr>
            <a:r>
              <a:rPr lang="en-US" dirty="0"/>
              <a:t>It can’t be applied in real time</a:t>
            </a:r>
          </a:p>
          <a:p>
            <a:pPr marL="0" lvl="0" indent="0" algn="r" rtl="1">
              <a:spcBef>
                <a:spcPts val="0"/>
              </a:spcBef>
              <a:spcAft>
                <a:spcPts val="0"/>
              </a:spcAft>
              <a:buNone/>
            </a:pPr>
            <a:r>
              <a:rPr lang="en-US" dirty="0"/>
              <a:t>Or it relies on an uncommon object in the victim’s room</a:t>
            </a:r>
            <a:endParaRPr dirty="0"/>
          </a:p>
        </p:txBody>
      </p:sp>
      <p:sp>
        <p:nvSpPr>
          <p:cNvPr id="353" name="Google Shape;353;p22: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14</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en-US" dirty="0"/>
              <a:t>Now let’s discuss the threat model of The Little Seal Bug attack</a:t>
            </a:r>
            <a:endParaRPr dirty="0"/>
          </a:p>
        </p:txBody>
      </p:sp>
      <p:sp>
        <p:nvSpPr>
          <p:cNvPr id="373" name="Google Shape;373;p23: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15</a:t>
            </a:fld>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of all, </a:t>
            </a:r>
            <a:r>
              <a:rPr lang="en-US" sz="1200" dirty="0">
                <a:solidFill>
                  <a:schemeClr val="bg1"/>
                </a:solidFill>
              </a:rPr>
              <a:t>We assume that a victim makes the call/attends the meeting from an</a:t>
            </a:r>
            <a:br>
              <a:rPr lang="en-US" sz="1200" dirty="0">
                <a:solidFill>
                  <a:schemeClr val="bg1"/>
                </a:solidFill>
              </a:rPr>
            </a:br>
            <a:r>
              <a:rPr lang="en-US" sz="1200" dirty="0">
                <a:solidFill>
                  <a:schemeClr val="bg1"/>
                </a:solidFill>
              </a:rPr>
              <a:t>office/room that contains a little seal bug, in the form of a lightweight shiny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we will assume that </a:t>
            </a:r>
            <a:r>
              <a:rPr lang="en-US" sz="1200" dirty="0">
                <a:solidFill>
                  <a:schemeClr val="bg1"/>
                </a:solidFill>
              </a:rPr>
              <a:t>The sound 𝑠𝑛𝑑(𝑡) from the victim’s conversation creates fluctuations on the surface of a lightweight reflective object (e.g., an empty iced coffee can, desk ornaments) placed on a desk.</a:t>
            </a:r>
          </a:p>
          <a:p>
            <a:pPr marL="0" lvl="0" indent="0" algn="l" rtl="0">
              <a:spcBef>
                <a:spcPts val="0"/>
              </a:spcBef>
              <a:spcAft>
                <a:spcPts val="0"/>
              </a:spcAft>
              <a:buNone/>
            </a:pPr>
            <a:endParaRPr dirty="0"/>
          </a:p>
        </p:txBody>
      </p:sp>
      <p:sp>
        <p:nvSpPr>
          <p:cNvPr id="381" name="Google Shape;3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addition, we will assume that a eavesdropper </a:t>
            </a:r>
            <a:r>
              <a:rPr lang="en-US" sz="1200" dirty="0">
                <a:solidFill>
                  <a:schemeClr val="bg1"/>
                </a:solidFill>
              </a:rPr>
              <a:t>directs a photodiode at the lightweight shiny object via a telescope</a:t>
            </a:r>
          </a:p>
          <a:p>
            <a:pPr marL="0" lvl="0" indent="0" algn="l" rtl="0">
              <a:spcBef>
                <a:spcPts val="0"/>
              </a:spcBef>
              <a:spcAft>
                <a:spcPts val="0"/>
              </a:spcAft>
              <a:buNone/>
            </a:pPr>
            <a:r>
              <a:rPr lang="en-US" sz="1200" dirty="0">
                <a:solidFill>
                  <a:schemeClr val="bg1"/>
                </a:solidFill>
              </a:rPr>
              <a:t>The optical signal from the photodiode is sampled via an analog to digital converter</a:t>
            </a:r>
          </a:p>
          <a:p>
            <a:pPr marL="0" lvl="0" indent="0" algn="l" rtl="0">
              <a:spcBef>
                <a:spcPts val="0"/>
              </a:spcBef>
              <a:spcAft>
                <a:spcPts val="0"/>
              </a:spcAft>
              <a:buNone/>
            </a:pPr>
            <a:r>
              <a:rPr lang="en-US" sz="1200" dirty="0">
                <a:solidFill>
                  <a:schemeClr val="bg1"/>
                </a:solidFill>
              </a:rPr>
              <a:t>After that, an algorithm is used to recover the acoustic signal</a:t>
            </a:r>
            <a:endParaRPr dirty="0"/>
          </a:p>
        </p:txBody>
      </p:sp>
      <p:sp>
        <p:nvSpPr>
          <p:cNvPr id="402" name="Google Shape;40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an eavesdropper’s perspective, this threat model is external, its passive, it can be applied in real time, and it is based on commonly used objects.</a:t>
            </a:r>
            <a:endParaRPr dirty="0"/>
          </a:p>
        </p:txBody>
      </p:sp>
      <p:sp>
        <p:nvSpPr>
          <p:cNvPr id="402" name="Google Shape;40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1069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analyze the physical phenomenon of the attack</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19</a:t>
            </a:fld>
            <a:endParaRPr lang="he-IL"/>
          </a:p>
        </p:txBody>
      </p:sp>
    </p:spTree>
    <p:extLst>
      <p:ext uri="{BB962C8B-B14F-4D97-AF65-F5344CB8AC3E}">
        <p14:creationId xmlns:p14="http://schemas.microsoft.com/office/powerpoint/2010/main" val="83984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talk is based on a research that was </a:t>
            </a:r>
            <a:r>
              <a:rPr lang="en-US" dirty="0" err="1"/>
              <a:t>coordered</a:t>
            </a:r>
            <a:r>
              <a:rPr lang="en-US" dirty="0"/>
              <a:t> by myself…</a:t>
            </a:r>
            <a:endParaRPr dirty="0"/>
          </a:p>
        </p:txBody>
      </p:sp>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19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first experiment  we did is to measure the vibration of reflective objects.</a:t>
            </a:r>
          </a:p>
          <a:p>
            <a:pPr marL="0" lvl="0" indent="0" algn="l" rtl="0">
              <a:spcBef>
                <a:spcPts val="0"/>
              </a:spcBef>
              <a:spcAft>
                <a:spcPts val="0"/>
              </a:spcAft>
              <a:buNone/>
            </a:pPr>
            <a:r>
              <a:rPr lang="en-US" dirty="0"/>
              <a:t>We took a 50 grams shiny weight, and connected it to a gyroscope. </a:t>
            </a:r>
          </a:p>
          <a:p>
            <a:pPr marL="0" lvl="0" indent="0" algn="l" rtl="0">
              <a:spcBef>
                <a:spcPts val="0"/>
              </a:spcBef>
              <a:spcAft>
                <a:spcPts val="0"/>
              </a:spcAft>
              <a:buNone/>
            </a:pPr>
            <a:r>
              <a:rPr lang="en-US" dirty="0"/>
              <a:t>We played a frequency scan from speakers placed 10 cm from the weight at 75 decibels   </a:t>
            </a:r>
            <a:endParaRPr dirty="0"/>
          </a:p>
        </p:txBody>
      </p:sp>
      <p:sp>
        <p:nvSpPr>
          <p:cNvPr id="545" name="Google Shape;5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results were satisfying. We saw that the weight vibrates based on the nearby sound, as can be seen in the spectrogram in the right side.</a:t>
            </a:r>
            <a:endParaRPr dirty="0"/>
          </a:p>
        </p:txBody>
      </p:sp>
      <p:sp>
        <p:nvSpPr>
          <p:cNvPr id="545" name="Google Shape;5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0357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Next, we wanted to analyze the light reflected from the weight.</a:t>
            </a:r>
          </a:p>
          <a:p>
            <a:pPr marL="0" lvl="0" indent="0" algn="l" rtl="0">
              <a:spcBef>
                <a:spcPts val="0"/>
              </a:spcBef>
              <a:spcAft>
                <a:spcPts val="0"/>
              </a:spcAft>
              <a:buNone/>
            </a:pPr>
            <a:r>
              <a:rPr lang="en-US" dirty="0"/>
              <a:t>We used a telescope directed on the weight, and we mounted a photodiode on it. We sampled the photodiode with an ADC, played a frequency scan in the same settings as in the previous experiment.</a:t>
            </a:r>
          </a:p>
          <a:p>
            <a:pPr marL="0" lvl="0" indent="0" algn="l" rtl="0">
              <a:spcBef>
                <a:spcPts val="0"/>
              </a:spcBef>
              <a:spcAft>
                <a:spcPts val="0"/>
              </a:spcAft>
              <a:buNone/>
            </a:pPr>
            <a:r>
              <a:rPr lang="en-US" dirty="0"/>
              <a:t>We obtained the optical signal from the photodiode 3 times. Once when the lights in the room were on, once when the weight was covered with black tape, and once when the lights in the room were off</a:t>
            </a:r>
            <a:endParaRPr dirty="0"/>
          </a:p>
        </p:txBody>
      </p:sp>
      <p:sp>
        <p:nvSpPr>
          <p:cNvPr id="545" name="Google Shape;5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34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results were as expected- after calculating the SNR from the optical measurements we saw that nearby sounds can be recovered only when lights are on and the object reflects light.</a:t>
            </a:r>
            <a:endParaRPr dirty="0"/>
          </a:p>
        </p:txBody>
      </p:sp>
      <p:sp>
        <p:nvSpPr>
          <p:cNvPr id="545" name="Google Shape;5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472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how to isolate sound from the optical signal</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24</a:t>
            </a:fld>
            <a:endParaRPr lang="he-IL"/>
          </a:p>
        </p:txBody>
      </p:sp>
    </p:spTree>
    <p:extLst>
      <p:ext uri="{BB962C8B-B14F-4D97-AF65-F5344CB8AC3E}">
        <p14:creationId xmlns:p14="http://schemas.microsoft.com/office/powerpoint/2010/main" val="2475540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get the raw signal, we follow the following steps</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25</a:t>
            </a:fld>
            <a:endParaRPr lang="he-IL"/>
          </a:p>
        </p:txBody>
      </p:sp>
    </p:spTree>
    <p:extLst>
      <p:ext uri="{BB962C8B-B14F-4D97-AF65-F5344CB8AC3E}">
        <p14:creationId xmlns:p14="http://schemas.microsoft.com/office/powerpoint/2010/main" val="2861572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filter side effects that aren’t the result of the sound played in the room, for example, harmonics of 100Hz. We use </a:t>
            </a:r>
            <a:r>
              <a:rPr lang="en-US" dirty="0" err="1"/>
              <a:t>bandstop</a:t>
            </a:r>
            <a:r>
              <a:rPr lang="en-US" dirty="0"/>
              <a:t> filters to do so</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26</a:t>
            </a:fld>
            <a:endParaRPr lang="he-IL"/>
          </a:p>
        </p:txBody>
      </p:sp>
    </p:spTree>
    <p:extLst>
      <p:ext uri="{BB962C8B-B14F-4D97-AF65-F5344CB8AC3E}">
        <p14:creationId xmlns:p14="http://schemas.microsoft.com/office/powerpoint/2010/main" val="3582837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enhance the speech by normalizing the values of the signal.</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27</a:t>
            </a:fld>
            <a:endParaRPr lang="he-IL"/>
          </a:p>
        </p:txBody>
      </p:sp>
    </p:spTree>
    <p:extLst>
      <p:ext uri="{BB962C8B-B14F-4D97-AF65-F5344CB8AC3E}">
        <p14:creationId xmlns:p14="http://schemas.microsoft.com/office/powerpoint/2010/main" val="210523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spectral subtraction algorithm to denoise the signal</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28</a:t>
            </a:fld>
            <a:endParaRPr lang="he-IL"/>
          </a:p>
        </p:txBody>
      </p:sp>
    </p:spTree>
    <p:extLst>
      <p:ext uri="{BB962C8B-B14F-4D97-AF65-F5344CB8AC3E}">
        <p14:creationId xmlns:p14="http://schemas.microsoft.com/office/powerpoint/2010/main" val="3334901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we use an equalizer to amplify the response of weak frequencies</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29</a:t>
            </a:fld>
            <a:endParaRPr lang="he-IL"/>
          </a:p>
        </p:txBody>
      </p:sp>
    </p:spTree>
    <p:extLst>
      <p:ext uri="{BB962C8B-B14F-4D97-AF65-F5344CB8AC3E}">
        <p14:creationId xmlns:p14="http://schemas.microsoft.com/office/powerpoint/2010/main" val="3421565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agenda for today</a:t>
            </a:r>
          </a:p>
          <a:p>
            <a:pPr marL="0" lvl="0" indent="0" algn="l" rtl="0">
              <a:spcBef>
                <a:spcPts val="0"/>
              </a:spcBef>
              <a:spcAft>
                <a:spcPts val="0"/>
              </a:spcAft>
              <a:buNone/>
            </a:pPr>
            <a:r>
              <a:rPr lang="en-US" dirty="0"/>
              <a:t>We will start with some introduction,</a:t>
            </a:r>
          </a:p>
          <a:p>
            <a:pPr marL="0" lvl="0" indent="0" algn="l" rtl="0">
              <a:spcBef>
                <a:spcPts val="0"/>
              </a:spcBef>
              <a:spcAft>
                <a:spcPts val="0"/>
              </a:spcAft>
              <a:buNone/>
            </a:pPr>
            <a:r>
              <a:rPr lang="en-US" dirty="0"/>
              <a:t>we will review the related work to this paper</a:t>
            </a:r>
          </a:p>
          <a:p>
            <a:pPr marL="0" lvl="0" indent="0" algn="l" rtl="0">
              <a:spcBef>
                <a:spcPts val="0"/>
              </a:spcBef>
              <a:spcAft>
                <a:spcPts val="0"/>
              </a:spcAft>
              <a:buNone/>
            </a:pPr>
            <a:r>
              <a:rPr lang="en-US" dirty="0"/>
              <a:t>We will see the threat model of the attack</a:t>
            </a:r>
          </a:p>
          <a:p>
            <a:pPr marL="0" lvl="0" indent="0" algn="l" rtl="0">
              <a:spcBef>
                <a:spcPts val="0"/>
              </a:spcBef>
              <a:spcAft>
                <a:spcPts val="0"/>
              </a:spcAft>
              <a:buNone/>
            </a:pPr>
            <a:r>
              <a:rPr lang="en-US" dirty="0"/>
              <a:t>Then we will discuss some interesting </a:t>
            </a:r>
            <a:r>
              <a:rPr lang="en-US" dirty="0" err="1"/>
              <a:t>experiements</a:t>
            </a:r>
            <a:r>
              <a:rPr lang="en-US" dirty="0"/>
              <a:t> we did in the analysis</a:t>
            </a:r>
          </a:p>
          <a:p>
            <a:pPr marL="0" lvl="0" indent="0" algn="l" rtl="0">
              <a:spcBef>
                <a:spcPts val="0"/>
              </a:spcBef>
              <a:spcAft>
                <a:spcPts val="0"/>
              </a:spcAft>
              <a:buNone/>
            </a:pPr>
            <a:r>
              <a:rPr lang="en-US" dirty="0"/>
              <a:t>we will discuss on how to recover speech from optical </a:t>
            </a:r>
            <a:r>
              <a:rPr lang="en-US" dirty="0" err="1"/>
              <a:t>measurments</a:t>
            </a:r>
            <a:endParaRPr lang="en-US" dirty="0"/>
          </a:p>
          <a:p>
            <a:pPr marL="0" lvl="0" indent="0" algn="l" rtl="0">
              <a:spcBef>
                <a:spcPts val="0"/>
              </a:spcBef>
              <a:spcAft>
                <a:spcPts val="0"/>
              </a:spcAft>
              <a:buNone/>
            </a:pPr>
            <a:r>
              <a:rPr lang="en-US" dirty="0"/>
              <a:t>We will see and hear nice speech recoveries from devices</a:t>
            </a:r>
          </a:p>
          <a:p>
            <a:pPr marL="0" lvl="0" indent="0" algn="l" rtl="0">
              <a:spcBef>
                <a:spcPts val="0"/>
              </a:spcBef>
              <a:spcAft>
                <a:spcPts val="0"/>
              </a:spcAft>
              <a:buNone/>
            </a:pPr>
            <a:r>
              <a:rPr lang="en-US" dirty="0"/>
              <a:t>Then we will review the takeaways of this talk</a:t>
            </a:r>
          </a:p>
          <a:p>
            <a:pPr marL="0" lvl="0" indent="0" algn="l" rtl="0">
              <a:spcBef>
                <a:spcPts val="0"/>
              </a:spcBef>
              <a:spcAft>
                <a:spcPts val="0"/>
              </a:spcAft>
              <a:buNone/>
            </a:pPr>
            <a:r>
              <a:rPr lang="en-US" dirty="0"/>
              <a:t>And hopefully we have some time for </a:t>
            </a:r>
            <a:r>
              <a:rPr lang="en-US" dirty="0" err="1"/>
              <a:t>q&amp;a</a:t>
            </a:r>
            <a:endParaRPr lang="en-US" dirty="0"/>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en-US" dirty="0"/>
              <a:t>Now, let’s the evaluation of our attack in comparison to other attacks</a:t>
            </a:r>
            <a:endParaRPr dirty="0"/>
          </a:p>
        </p:txBody>
      </p:sp>
      <p:sp>
        <p:nvSpPr>
          <p:cNvPr id="888" name="Google Shape;888;p56: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30</a:t>
            </a:fld>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evaluated our attack under the same experimental setup of Visual microphone</a:t>
            </a:r>
          </a:p>
          <a:p>
            <a:r>
              <a:rPr lang="en-US" dirty="0"/>
              <a:t>We placed the speakers 5 cm from the reflective objects, while the volume was 95 dB, which is very loud.</a:t>
            </a:r>
          </a:p>
          <a:p>
            <a:r>
              <a:rPr lang="en-US" dirty="0"/>
              <a:t>We place the eavesdropping equipment 2.5m from the objects.</a:t>
            </a:r>
          </a:p>
          <a:p>
            <a:r>
              <a:rPr lang="en-US" dirty="0"/>
              <a:t>Then, we played the same sentences from the TIMIT repository that were used by visual microphone</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31</a:t>
            </a:fld>
            <a:endParaRPr lang="he-IL"/>
          </a:p>
        </p:txBody>
      </p:sp>
    </p:spTree>
    <p:extLst>
      <p:ext uri="{BB962C8B-B14F-4D97-AF65-F5344CB8AC3E}">
        <p14:creationId xmlns:p14="http://schemas.microsoft.com/office/powerpoint/2010/main" val="3247982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 spectrograms that were obtained from the original sentence, and the optical measurements of various objects that we used in this </a:t>
            </a:r>
            <a:r>
              <a:rPr lang="en-US" dirty="0" err="1"/>
              <a:t>experiement</a:t>
            </a:r>
            <a:r>
              <a:rPr lang="en-US" dirty="0"/>
              <a:t>. You can obviously see that the spectrogram of the original audio is at much higher quality.</a:t>
            </a:r>
          </a:p>
          <a:p>
            <a:r>
              <a:rPr lang="en-US" dirty="0"/>
              <a:t>However, I want to prove to you that the signals that were recovered are still in good quality, and you will be able to understand the content out of the recovered sound.</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32</a:t>
            </a:fld>
            <a:endParaRPr lang="he-IL"/>
          </a:p>
        </p:txBody>
      </p:sp>
    </p:spTree>
    <p:extLst>
      <p:ext uri="{BB962C8B-B14F-4D97-AF65-F5344CB8AC3E}">
        <p14:creationId xmlns:p14="http://schemas.microsoft.com/office/powerpoint/2010/main" val="3387385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33</a:t>
            </a:fld>
            <a:endParaRPr lang="he-IL"/>
          </a:p>
        </p:txBody>
      </p:sp>
    </p:spTree>
    <p:extLst>
      <p:ext uri="{BB962C8B-B14F-4D97-AF65-F5344CB8AC3E}">
        <p14:creationId xmlns:p14="http://schemas.microsoft.com/office/powerpoint/2010/main" val="3017672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evaluate our attack under the same experimental setup as </a:t>
            </a:r>
            <a:r>
              <a:rPr lang="en-US" dirty="0" err="1"/>
              <a:t>lamphone</a:t>
            </a:r>
            <a:r>
              <a:rPr lang="en-US" dirty="0"/>
              <a:t>.</a:t>
            </a:r>
          </a:p>
          <a:p>
            <a:r>
              <a:rPr lang="en-US" dirty="0"/>
              <a:t>Just as a reminder, </a:t>
            </a:r>
            <a:r>
              <a:rPr lang="en-US" dirty="0" err="1"/>
              <a:t>lamphone</a:t>
            </a:r>
            <a:r>
              <a:rPr lang="en-US" dirty="0"/>
              <a:t> was presented in 2022 by our group in </a:t>
            </a:r>
            <a:r>
              <a:rPr lang="en-US" dirty="0" err="1"/>
              <a:t>usenix</a:t>
            </a:r>
            <a:r>
              <a:rPr lang="en-US" dirty="0"/>
              <a:t>.</a:t>
            </a:r>
          </a:p>
          <a:p>
            <a:r>
              <a:rPr lang="en-US" dirty="0"/>
              <a:t>We demonstrated speech recovery by analyzing the vibrations of a hanging lightbulb, using a photodiode </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34</a:t>
            </a:fld>
            <a:endParaRPr lang="he-IL"/>
          </a:p>
        </p:txBody>
      </p:sp>
    </p:spTree>
    <p:extLst>
      <p:ext uri="{BB962C8B-B14F-4D97-AF65-F5344CB8AC3E}">
        <p14:creationId xmlns:p14="http://schemas.microsoft.com/office/powerpoint/2010/main" val="2311479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experimental setup was replicated as follows</a:t>
            </a:r>
          </a:p>
          <a:p>
            <a:r>
              <a:rPr lang="en-US" dirty="0"/>
              <a:t>We placed the eavesdropping equipment at various distances – 15m, 25m, and 35m. The speakers were at a distance of 25 cm from the reflective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played a statement made by former President Donald Trump via the speakers at the </a:t>
            </a:r>
            <a:r>
              <a:rPr lang="en-US" sz="1200" b="1" dirty="0"/>
              <a:t>volume level of a virtual meeting (75dB)</a:t>
            </a:r>
            <a:r>
              <a:rPr lang="en-US" sz="1200" dirty="0"/>
              <a:t>.</a:t>
            </a:r>
            <a:endParaRPr lang="he-IL" sz="1200" dirty="0"/>
          </a:p>
          <a:p>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35</a:t>
            </a:fld>
            <a:endParaRPr lang="he-IL"/>
          </a:p>
        </p:txBody>
      </p:sp>
    </p:spTree>
    <p:extLst>
      <p:ext uri="{BB962C8B-B14F-4D97-AF65-F5344CB8AC3E}">
        <p14:creationId xmlns:p14="http://schemas.microsoft.com/office/powerpoint/2010/main" val="3174858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spectrograms obtained out of the optical signal recovered from a </a:t>
            </a:r>
            <a:r>
              <a:rPr lang="en-US" dirty="0" err="1"/>
              <a:t>rubik’s</a:t>
            </a:r>
            <a:r>
              <a:rPr lang="en-US" dirty="0"/>
              <a:t> cube from various distances. We can see that the quality goes down as the distance goes up, as expected. Let’s hear the recovered audios</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36</a:t>
            </a:fld>
            <a:endParaRPr lang="he-IL"/>
          </a:p>
        </p:txBody>
      </p:sp>
    </p:spTree>
    <p:extLst>
      <p:ext uri="{BB962C8B-B14F-4D97-AF65-F5344CB8AC3E}">
        <p14:creationId xmlns:p14="http://schemas.microsoft.com/office/powerpoint/2010/main" val="3811275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en-US" dirty="0"/>
              <a:t>Now, let’s review some of the takeaways for this talk</a:t>
            </a:r>
            <a:endParaRPr dirty="0"/>
          </a:p>
        </p:txBody>
      </p:sp>
      <p:sp>
        <p:nvSpPr>
          <p:cNvPr id="888" name="Google Shape;888;p56: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38</a:t>
            </a:fld>
            <a:endParaRPr dirty="0"/>
          </a:p>
        </p:txBody>
      </p:sp>
    </p:spTree>
    <p:extLst>
      <p:ext uri="{BB962C8B-B14F-4D97-AF65-F5344CB8AC3E}">
        <p14:creationId xmlns:p14="http://schemas.microsoft.com/office/powerpoint/2010/main" val="75522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takeaway of this talk is that as you can understand, many shiny lightweight objects can serve as optical implants, and might be exploited by eavesdroppers to recover sound. Most of the cases those are completely innocent objects, and in some cases, for example, venetian blinds, those objects should increase privacy, but can be exploited as the complete opposite</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39</a:t>
            </a:fld>
            <a:endParaRPr lang="he-IL"/>
          </a:p>
        </p:txBody>
      </p:sp>
    </p:spTree>
    <p:extLst>
      <p:ext uri="{BB962C8B-B14F-4D97-AF65-F5344CB8AC3E}">
        <p14:creationId xmlns:p14="http://schemas.microsoft.com/office/powerpoint/2010/main" val="763108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takeaway is that that interestingly, the area of speech eavesdropping has advanced significantly in the last nine years- ever since visual microphone showed how to eavesdrop on speech using high frequency cameras to analyze vibrations, and other attacks since then- </a:t>
            </a:r>
            <a:r>
              <a:rPr lang="en-US" dirty="0" err="1"/>
              <a:t>lamphone</a:t>
            </a:r>
            <a:r>
              <a:rPr lang="en-US" dirty="0"/>
              <a:t>, </a:t>
            </a:r>
            <a:r>
              <a:rPr lang="en-US" dirty="0" err="1"/>
              <a:t>LidarPhone</a:t>
            </a:r>
            <a:r>
              <a:rPr lang="en-US" dirty="0"/>
              <a:t>, The Glowworm Attack, and today, The little seal bug.</a:t>
            </a:r>
          </a:p>
          <a:p>
            <a:r>
              <a:rPr lang="en-US" dirty="0"/>
              <a:t>We expect that more optical eavesdropping methods that rely on optical sensors will be demonstrated in the next few years.</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40</a:t>
            </a:fld>
            <a:endParaRPr lang="he-IL"/>
          </a:p>
        </p:txBody>
      </p:sp>
    </p:spTree>
    <p:extLst>
      <p:ext uri="{BB962C8B-B14F-4D97-AF65-F5344CB8AC3E}">
        <p14:creationId xmlns:p14="http://schemas.microsoft.com/office/powerpoint/2010/main" val="4118342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of all, What do you know regarding the picture presented on the right side of the slide?</a:t>
            </a:r>
            <a:endParaRPr lang="he-IL" dirty="0"/>
          </a:p>
          <a:p>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4</a:t>
            </a:fld>
            <a:endParaRPr lang="he-IL"/>
          </a:p>
        </p:txBody>
      </p:sp>
    </p:spTree>
    <p:extLst>
      <p:ext uri="{BB962C8B-B14F-4D97-AF65-F5344CB8AC3E}">
        <p14:creationId xmlns:p14="http://schemas.microsoft.com/office/powerpoint/2010/main" val="3292452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takeaway, there are 3 interesting facts that id like you to take into account.</a:t>
            </a:r>
          </a:p>
          <a:p>
            <a:r>
              <a:rPr lang="en-US" dirty="0"/>
              <a:t>The first one- photodiodes are integrated into most smartphones </a:t>
            </a:r>
            <a:r>
              <a:rPr lang="en-US" dirty="0" err="1"/>
              <a:t>nowdays</a:t>
            </a:r>
            <a:endParaRPr lang="en-US" dirty="0"/>
          </a:p>
          <a:p>
            <a:r>
              <a:rPr lang="en-US" dirty="0"/>
              <a:t>Second, smartphones manufacturers continue to increase the smartphone sampling rate</a:t>
            </a:r>
          </a:p>
          <a:p>
            <a:r>
              <a:rPr lang="en-US" dirty="0"/>
              <a:t>Third, obtaining data from those sensors does not require user’s permission.</a:t>
            </a:r>
          </a:p>
          <a:p>
            <a:r>
              <a:rPr lang="en-US" dirty="0"/>
              <a:t>All of these facts alone aren’t very important or dangerous, but combining them together, we might see an implementation of a new type of malware, and compromised apps for speech eavesdropping via a smartphone’s light sensor in the near future.</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41</a:t>
            </a:fld>
            <a:endParaRPr lang="he-IL"/>
          </a:p>
        </p:txBody>
      </p:sp>
    </p:spTree>
    <p:extLst>
      <p:ext uri="{BB962C8B-B14F-4D97-AF65-F5344CB8AC3E}">
        <p14:creationId xmlns:p14="http://schemas.microsoft.com/office/powerpoint/2010/main" val="4933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few interesting facts about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one is that this is a picture of an eagle.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more interesting fact is that It was given as a gift to the United States Ambassador to the Soviet Union from the Soviet Union in 1945</a:t>
            </a:r>
          </a:p>
          <a:p>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5</a:t>
            </a:fld>
            <a:endParaRPr lang="he-IL"/>
          </a:p>
        </p:txBody>
      </p:sp>
    </p:spTree>
    <p:extLst>
      <p:ext uri="{BB962C8B-B14F-4D97-AF65-F5344CB8AC3E}">
        <p14:creationId xmlns:p14="http://schemas.microsoft.com/office/powerpoint/2010/main" val="3634440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you review it internally, it was actually the first covert listening device that utilized passive techniques.</a:t>
            </a:r>
          </a:p>
          <a:p>
            <a:r>
              <a:rPr lang="en-US" dirty="0"/>
              <a:t>It contained a passive device which is considered a predecessor of RFID technology which was used for eavesdropping</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6</a:t>
            </a:fld>
            <a:endParaRPr lang="he-IL"/>
          </a:p>
        </p:txBody>
      </p:sp>
    </p:spTree>
    <p:extLst>
      <p:ext uri="{BB962C8B-B14F-4D97-AF65-F5344CB8AC3E}">
        <p14:creationId xmlns:p14="http://schemas.microsoft.com/office/powerpoint/2010/main" val="230747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know it by the name the great seal bug or the thing</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7</a:t>
            </a:fld>
            <a:endParaRPr lang="he-IL"/>
          </a:p>
        </p:txBody>
      </p:sp>
    </p:spTree>
    <p:extLst>
      <p:ext uri="{BB962C8B-B14F-4D97-AF65-F5344CB8AC3E}">
        <p14:creationId xmlns:p14="http://schemas.microsoft.com/office/powerpoint/2010/main" val="461172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ask you a question.</a:t>
            </a:r>
          </a:p>
          <a:p>
            <a:r>
              <a:rPr lang="en-US" dirty="0"/>
              <a:t>Take a look at the picture on the right side of the screen.</a:t>
            </a:r>
          </a:p>
          <a:p>
            <a:r>
              <a:rPr lang="en-US" dirty="0"/>
              <a:t>You can see there a few unaltered reflective lightweight object. </a:t>
            </a:r>
          </a:p>
          <a:p>
            <a:r>
              <a:rPr lang="en-US" dirty="0"/>
              <a:t>Do you think that attackers can use these objects as optical implants for the purpose of speech eavesdropping?</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8</a:t>
            </a:fld>
            <a:endParaRPr lang="he-IL"/>
          </a:p>
        </p:txBody>
      </p:sp>
    </p:spTree>
    <p:extLst>
      <p:ext uri="{BB962C8B-B14F-4D97-AF65-F5344CB8AC3E}">
        <p14:creationId xmlns:p14="http://schemas.microsoft.com/office/powerpoint/2010/main" val="3766392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answer is yes, and I am going to show you how throughout this talk</a:t>
            </a:r>
            <a:endParaRPr lang="he-IL" dirty="0"/>
          </a:p>
        </p:txBody>
      </p:sp>
      <p:sp>
        <p:nvSpPr>
          <p:cNvPr id="4" name="Slide Number Placeholder 3"/>
          <p:cNvSpPr>
            <a:spLocks noGrp="1"/>
          </p:cNvSpPr>
          <p:nvPr>
            <p:ph type="sldNum" sz="quarter" idx="5"/>
          </p:nvPr>
        </p:nvSpPr>
        <p:spPr/>
        <p:txBody>
          <a:bodyPr/>
          <a:lstStyle/>
          <a:p>
            <a:fld id="{C5BF7C91-130C-489D-9D68-01823F29EDAE}" type="slidenum">
              <a:rPr lang="he-IL" smtClean="0"/>
              <a:t>9</a:t>
            </a:fld>
            <a:endParaRPr lang="he-IL"/>
          </a:p>
        </p:txBody>
      </p:sp>
    </p:spTree>
    <p:extLst>
      <p:ext uri="{BB962C8B-B14F-4D97-AF65-F5344CB8AC3E}">
        <p14:creationId xmlns:p14="http://schemas.microsoft.com/office/powerpoint/2010/main" val="331261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6853-5054-4E09-ADC0-2F33173946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93CF5E57-B0A7-4754-8A9C-A52F255F1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72C095D4-236A-45A2-BA2D-7E0611478794}"/>
              </a:ext>
            </a:extLst>
          </p:cNvPr>
          <p:cNvSpPr>
            <a:spLocks noGrp="1"/>
          </p:cNvSpPr>
          <p:nvPr>
            <p:ph type="dt" sz="half" idx="10"/>
          </p:nvPr>
        </p:nvSpPr>
        <p:spPr/>
        <p:txBody>
          <a:bodyPr/>
          <a:lstStyle/>
          <a:p>
            <a:fld id="{8E5902ED-D1C4-486E-8840-40CDAAF7B3F7}" type="datetimeFigureOut">
              <a:rPr lang="he-IL" smtClean="0"/>
              <a:t>כ"ד/אייר/תשפ"ג</a:t>
            </a:fld>
            <a:endParaRPr lang="he-IL"/>
          </a:p>
        </p:txBody>
      </p:sp>
      <p:sp>
        <p:nvSpPr>
          <p:cNvPr id="5" name="Footer Placeholder 4">
            <a:extLst>
              <a:ext uri="{FF2B5EF4-FFF2-40B4-BE49-F238E27FC236}">
                <a16:creationId xmlns:a16="http://schemas.microsoft.com/office/drawing/2014/main" id="{3A538225-CD64-49B7-8662-68636D3C211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A289558-42F7-468C-85AF-E0336A5801C7}"/>
              </a:ext>
            </a:extLst>
          </p:cNvPr>
          <p:cNvSpPr>
            <a:spLocks noGrp="1"/>
          </p:cNvSpPr>
          <p:nvPr>
            <p:ph type="sldNum" sz="quarter" idx="12"/>
          </p:nvPr>
        </p:nvSpPr>
        <p:spPr/>
        <p:txBody>
          <a:bodyPr/>
          <a:lstStyle/>
          <a:p>
            <a:fld id="{CE6E546F-5ED3-4967-8B8C-FBC74730AD95}" type="slidenum">
              <a:rPr lang="he-IL" smtClean="0"/>
              <a:t>‹#›</a:t>
            </a:fld>
            <a:endParaRPr lang="he-IL"/>
          </a:p>
        </p:txBody>
      </p:sp>
    </p:spTree>
    <p:extLst>
      <p:ext uri="{BB962C8B-B14F-4D97-AF65-F5344CB8AC3E}">
        <p14:creationId xmlns:p14="http://schemas.microsoft.com/office/powerpoint/2010/main" val="3373689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C725-EAFD-44BD-9301-126FB8D39C36}"/>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8A0DEC0-FE99-4CB5-8A44-058BBF2628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ADC197B-A335-4BA6-8827-3EFCCB095B09}"/>
              </a:ext>
            </a:extLst>
          </p:cNvPr>
          <p:cNvSpPr>
            <a:spLocks noGrp="1"/>
          </p:cNvSpPr>
          <p:nvPr>
            <p:ph type="dt" sz="half" idx="10"/>
          </p:nvPr>
        </p:nvSpPr>
        <p:spPr/>
        <p:txBody>
          <a:bodyPr/>
          <a:lstStyle/>
          <a:p>
            <a:fld id="{8E5902ED-D1C4-486E-8840-40CDAAF7B3F7}" type="datetimeFigureOut">
              <a:rPr lang="he-IL" smtClean="0"/>
              <a:t>כ"ד/אייר/תשפ"ג</a:t>
            </a:fld>
            <a:endParaRPr lang="he-IL"/>
          </a:p>
        </p:txBody>
      </p:sp>
      <p:sp>
        <p:nvSpPr>
          <p:cNvPr id="5" name="Footer Placeholder 4">
            <a:extLst>
              <a:ext uri="{FF2B5EF4-FFF2-40B4-BE49-F238E27FC236}">
                <a16:creationId xmlns:a16="http://schemas.microsoft.com/office/drawing/2014/main" id="{5C16F574-CD69-41B7-9253-E477A9AC29D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68EB725-D736-45B7-A6FA-17627875F1B3}"/>
              </a:ext>
            </a:extLst>
          </p:cNvPr>
          <p:cNvSpPr>
            <a:spLocks noGrp="1"/>
          </p:cNvSpPr>
          <p:nvPr>
            <p:ph type="sldNum" sz="quarter" idx="12"/>
          </p:nvPr>
        </p:nvSpPr>
        <p:spPr/>
        <p:txBody>
          <a:bodyPr/>
          <a:lstStyle/>
          <a:p>
            <a:fld id="{CE6E546F-5ED3-4967-8B8C-FBC74730AD95}" type="slidenum">
              <a:rPr lang="he-IL" smtClean="0"/>
              <a:t>‹#›</a:t>
            </a:fld>
            <a:endParaRPr lang="he-IL"/>
          </a:p>
        </p:txBody>
      </p:sp>
    </p:spTree>
    <p:extLst>
      <p:ext uri="{BB962C8B-B14F-4D97-AF65-F5344CB8AC3E}">
        <p14:creationId xmlns:p14="http://schemas.microsoft.com/office/powerpoint/2010/main" val="3468718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2FC02F-C857-4B51-B180-4A03C804E0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B66FBDE6-54C7-4020-BD9F-C53B006DE3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8A549C20-AD3F-4027-996D-0A7B508CCD78}"/>
              </a:ext>
            </a:extLst>
          </p:cNvPr>
          <p:cNvSpPr>
            <a:spLocks noGrp="1"/>
          </p:cNvSpPr>
          <p:nvPr>
            <p:ph type="dt" sz="half" idx="10"/>
          </p:nvPr>
        </p:nvSpPr>
        <p:spPr/>
        <p:txBody>
          <a:bodyPr/>
          <a:lstStyle/>
          <a:p>
            <a:fld id="{8E5902ED-D1C4-486E-8840-40CDAAF7B3F7}" type="datetimeFigureOut">
              <a:rPr lang="he-IL" smtClean="0"/>
              <a:t>כ"ד/אייר/תשפ"ג</a:t>
            </a:fld>
            <a:endParaRPr lang="he-IL"/>
          </a:p>
        </p:txBody>
      </p:sp>
      <p:sp>
        <p:nvSpPr>
          <p:cNvPr id="5" name="Footer Placeholder 4">
            <a:extLst>
              <a:ext uri="{FF2B5EF4-FFF2-40B4-BE49-F238E27FC236}">
                <a16:creationId xmlns:a16="http://schemas.microsoft.com/office/drawing/2014/main" id="{BD8BEF21-64E4-40CC-9AE5-8AA38764BEF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B965A5E-BBC1-48A8-B792-6134FDE77BC5}"/>
              </a:ext>
            </a:extLst>
          </p:cNvPr>
          <p:cNvSpPr>
            <a:spLocks noGrp="1"/>
          </p:cNvSpPr>
          <p:nvPr>
            <p:ph type="sldNum" sz="quarter" idx="12"/>
          </p:nvPr>
        </p:nvSpPr>
        <p:spPr/>
        <p:txBody>
          <a:bodyPr/>
          <a:lstStyle/>
          <a:p>
            <a:fld id="{CE6E546F-5ED3-4967-8B8C-FBC74730AD95}" type="slidenum">
              <a:rPr lang="he-IL" smtClean="0"/>
              <a:t>‹#›</a:t>
            </a:fld>
            <a:endParaRPr lang="he-IL"/>
          </a:p>
        </p:txBody>
      </p:sp>
    </p:spTree>
    <p:extLst>
      <p:ext uri="{BB962C8B-B14F-4D97-AF65-F5344CB8AC3E}">
        <p14:creationId xmlns:p14="http://schemas.microsoft.com/office/powerpoint/2010/main" val="2552019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646928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D82C-9B5B-48DB-AC2B-27B79D0EAD01}"/>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073F44F2-0F4D-49B0-968D-178E5AB959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B01440F-A130-42DF-97A3-EBC75B65EDEE}"/>
              </a:ext>
            </a:extLst>
          </p:cNvPr>
          <p:cNvSpPr>
            <a:spLocks noGrp="1"/>
          </p:cNvSpPr>
          <p:nvPr>
            <p:ph type="dt" sz="half" idx="10"/>
          </p:nvPr>
        </p:nvSpPr>
        <p:spPr/>
        <p:txBody>
          <a:bodyPr/>
          <a:lstStyle/>
          <a:p>
            <a:fld id="{8E5902ED-D1C4-486E-8840-40CDAAF7B3F7}" type="datetimeFigureOut">
              <a:rPr lang="he-IL" smtClean="0"/>
              <a:t>כ"ד/אייר/תשפ"ג</a:t>
            </a:fld>
            <a:endParaRPr lang="he-IL"/>
          </a:p>
        </p:txBody>
      </p:sp>
      <p:sp>
        <p:nvSpPr>
          <p:cNvPr id="5" name="Footer Placeholder 4">
            <a:extLst>
              <a:ext uri="{FF2B5EF4-FFF2-40B4-BE49-F238E27FC236}">
                <a16:creationId xmlns:a16="http://schemas.microsoft.com/office/drawing/2014/main" id="{945D03CB-CBC7-4972-AE93-5C600F8841D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967BD29-F07F-4590-AE5E-D7DB4F2CA64D}"/>
              </a:ext>
            </a:extLst>
          </p:cNvPr>
          <p:cNvSpPr>
            <a:spLocks noGrp="1"/>
          </p:cNvSpPr>
          <p:nvPr>
            <p:ph type="sldNum" sz="quarter" idx="12"/>
          </p:nvPr>
        </p:nvSpPr>
        <p:spPr/>
        <p:txBody>
          <a:bodyPr/>
          <a:lstStyle/>
          <a:p>
            <a:fld id="{CE6E546F-5ED3-4967-8B8C-FBC74730AD95}" type="slidenum">
              <a:rPr lang="he-IL" smtClean="0"/>
              <a:t>‹#›</a:t>
            </a:fld>
            <a:endParaRPr lang="he-IL"/>
          </a:p>
        </p:txBody>
      </p:sp>
      <p:sp>
        <p:nvSpPr>
          <p:cNvPr id="7" name="Oval 6">
            <a:extLst>
              <a:ext uri="{FF2B5EF4-FFF2-40B4-BE49-F238E27FC236}">
                <a16:creationId xmlns:a16="http://schemas.microsoft.com/office/drawing/2014/main" id="{6A982539-7DE8-499B-BF57-26CDAD0F492E}"/>
              </a:ext>
            </a:extLst>
          </p:cNvPr>
          <p:cNvSpPr/>
          <p:nvPr userDrawn="1"/>
        </p:nvSpPr>
        <p:spPr>
          <a:xfrm>
            <a:off x="0" y="38554"/>
            <a:ext cx="1464906" cy="1325563"/>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057746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61F2-DD94-4256-AB55-AD7454724F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B2A99FFE-C533-4FC9-BCCA-B686CC348A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5A1B8B-F3CB-422C-8D49-270C1B9FD737}"/>
              </a:ext>
            </a:extLst>
          </p:cNvPr>
          <p:cNvSpPr>
            <a:spLocks noGrp="1"/>
          </p:cNvSpPr>
          <p:nvPr>
            <p:ph type="dt" sz="half" idx="10"/>
          </p:nvPr>
        </p:nvSpPr>
        <p:spPr/>
        <p:txBody>
          <a:bodyPr/>
          <a:lstStyle/>
          <a:p>
            <a:fld id="{8E5902ED-D1C4-486E-8840-40CDAAF7B3F7}" type="datetimeFigureOut">
              <a:rPr lang="he-IL" smtClean="0"/>
              <a:t>כ"ד/אייר/תשפ"ג</a:t>
            </a:fld>
            <a:endParaRPr lang="he-IL"/>
          </a:p>
        </p:txBody>
      </p:sp>
      <p:sp>
        <p:nvSpPr>
          <p:cNvPr id="5" name="Footer Placeholder 4">
            <a:extLst>
              <a:ext uri="{FF2B5EF4-FFF2-40B4-BE49-F238E27FC236}">
                <a16:creationId xmlns:a16="http://schemas.microsoft.com/office/drawing/2014/main" id="{1C1DBC91-3A95-4A48-BCB6-5CB2997C622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B5E110F-9BF3-47F4-BA30-B2594566DC7C}"/>
              </a:ext>
            </a:extLst>
          </p:cNvPr>
          <p:cNvSpPr>
            <a:spLocks noGrp="1"/>
          </p:cNvSpPr>
          <p:nvPr>
            <p:ph type="sldNum" sz="quarter" idx="12"/>
          </p:nvPr>
        </p:nvSpPr>
        <p:spPr/>
        <p:txBody>
          <a:bodyPr/>
          <a:lstStyle/>
          <a:p>
            <a:fld id="{CE6E546F-5ED3-4967-8B8C-FBC74730AD95}" type="slidenum">
              <a:rPr lang="he-IL" smtClean="0"/>
              <a:t>‹#›</a:t>
            </a:fld>
            <a:endParaRPr lang="he-IL"/>
          </a:p>
        </p:txBody>
      </p:sp>
    </p:spTree>
    <p:extLst>
      <p:ext uri="{BB962C8B-B14F-4D97-AF65-F5344CB8AC3E}">
        <p14:creationId xmlns:p14="http://schemas.microsoft.com/office/powerpoint/2010/main" val="3337659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6855-8121-44E8-9CFC-1C79CAF34BB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A9B906C1-AF80-486A-806A-CC1FE9F9FC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6174A98-93BF-49CB-ABEA-7D9886DA48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7EF78760-6490-4F29-8F1E-766A0422EBD3}"/>
              </a:ext>
            </a:extLst>
          </p:cNvPr>
          <p:cNvSpPr>
            <a:spLocks noGrp="1"/>
          </p:cNvSpPr>
          <p:nvPr>
            <p:ph type="dt" sz="half" idx="10"/>
          </p:nvPr>
        </p:nvSpPr>
        <p:spPr/>
        <p:txBody>
          <a:bodyPr/>
          <a:lstStyle/>
          <a:p>
            <a:fld id="{8E5902ED-D1C4-486E-8840-40CDAAF7B3F7}" type="datetimeFigureOut">
              <a:rPr lang="he-IL" smtClean="0"/>
              <a:t>כ"ד/אייר/תשפ"ג</a:t>
            </a:fld>
            <a:endParaRPr lang="he-IL"/>
          </a:p>
        </p:txBody>
      </p:sp>
      <p:sp>
        <p:nvSpPr>
          <p:cNvPr id="6" name="Footer Placeholder 5">
            <a:extLst>
              <a:ext uri="{FF2B5EF4-FFF2-40B4-BE49-F238E27FC236}">
                <a16:creationId xmlns:a16="http://schemas.microsoft.com/office/drawing/2014/main" id="{4E44B377-228F-45C1-A5EA-612F569A026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3CD5332-8208-4F37-89D4-B8535701261D}"/>
              </a:ext>
            </a:extLst>
          </p:cNvPr>
          <p:cNvSpPr>
            <a:spLocks noGrp="1"/>
          </p:cNvSpPr>
          <p:nvPr>
            <p:ph type="sldNum" sz="quarter" idx="12"/>
          </p:nvPr>
        </p:nvSpPr>
        <p:spPr/>
        <p:txBody>
          <a:bodyPr/>
          <a:lstStyle/>
          <a:p>
            <a:fld id="{CE6E546F-5ED3-4967-8B8C-FBC74730AD95}" type="slidenum">
              <a:rPr lang="he-IL" smtClean="0"/>
              <a:t>‹#›</a:t>
            </a:fld>
            <a:endParaRPr lang="he-IL"/>
          </a:p>
        </p:txBody>
      </p:sp>
    </p:spTree>
    <p:extLst>
      <p:ext uri="{BB962C8B-B14F-4D97-AF65-F5344CB8AC3E}">
        <p14:creationId xmlns:p14="http://schemas.microsoft.com/office/powerpoint/2010/main" val="2340456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A860-5929-4747-BCFD-315DC6E85284}"/>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11E716F-EF99-443D-AAB3-4D1150B51A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84C9BC-958F-437D-BE93-6A1A8F8E5F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AD4A78F8-E205-4BA9-85C2-B4B62C5010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A5D4DF-405E-4855-9D15-60B9CE5EF2E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E2BD470C-6F06-42FF-BEA8-AD189A8C4CBD}"/>
              </a:ext>
            </a:extLst>
          </p:cNvPr>
          <p:cNvSpPr>
            <a:spLocks noGrp="1"/>
          </p:cNvSpPr>
          <p:nvPr>
            <p:ph type="dt" sz="half" idx="10"/>
          </p:nvPr>
        </p:nvSpPr>
        <p:spPr/>
        <p:txBody>
          <a:bodyPr/>
          <a:lstStyle/>
          <a:p>
            <a:fld id="{8E5902ED-D1C4-486E-8840-40CDAAF7B3F7}" type="datetimeFigureOut">
              <a:rPr lang="he-IL" smtClean="0"/>
              <a:t>כ"ד/אייר/תשפ"ג</a:t>
            </a:fld>
            <a:endParaRPr lang="he-IL"/>
          </a:p>
        </p:txBody>
      </p:sp>
      <p:sp>
        <p:nvSpPr>
          <p:cNvPr id="8" name="Footer Placeholder 7">
            <a:extLst>
              <a:ext uri="{FF2B5EF4-FFF2-40B4-BE49-F238E27FC236}">
                <a16:creationId xmlns:a16="http://schemas.microsoft.com/office/drawing/2014/main" id="{21C80031-817E-4570-88C8-1FF483018A85}"/>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4C561974-4B93-4839-A27A-87ABE5C9123C}"/>
              </a:ext>
            </a:extLst>
          </p:cNvPr>
          <p:cNvSpPr>
            <a:spLocks noGrp="1"/>
          </p:cNvSpPr>
          <p:nvPr>
            <p:ph type="sldNum" sz="quarter" idx="12"/>
          </p:nvPr>
        </p:nvSpPr>
        <p:spPr/>
        <p:txBody>
          <a:bodyPr/>
          <a:lstStyle/>
          <a:p>
            <a:fld id="{CE6E546F-5ED3-4967-8B8C-FBC74730AD95}" type="slidenum">
              <a:rPr lang="he-IL" smtClean="0"/>
              <a:t>‹#›</a:t>
            </a:fld>
            <a:endParaRPr lang="he-IL"/>
          </a:p>
        </p:txBody>
      </p:sp>
    </p:spTree>
    <p:extLst>
      <p:ext uri="{BB962C8B-B14F-4D97-AF65-F5344CB8AC3E}">
        <p14:creationId xmlns:p14="http://schemas.microsoft.com/office/powerpoint/2010/main" val="2783435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E803-D486-48FA-88FF-E261E4027E0D}"/>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6E2805CD-0C98-470E-BCCF-4E6D3DB32EF4}"/>
              </a:ext>
            </a:extLst>
          </p:cNvPr>
          <p:cNvSpPr>
            <a:spLocks noGrp="1"/>
          </p:cNvSpPr>
          <p:nvPr>
            <p:ph type="dt" sz="half" idx="10"/>
          </p:nvPr>
        </p:nvSpPr>
        <p:spPr/>
        <p:txBody>
          <a:bodyPr/>
          <a:lstStyle/>
          <a:p>
            <a:fld id="{8E5902ED-D1C4-486E-8840-40CDAAF7B3F7}" type="datetimeFigureOut">
              <a:rPr lang="he-IL" smtClean="0"/>
              <a:t>כ"ד/אייר/תשפ"ג</a:t>
            </a:fld>
            <a:endParaRPr lang="he-IL"/>
          </a:p>
        </p:txBody>
      </p:sp>
      <p:sp>
        <p:nvSpPr>
          <p:cNvPr id="4" name="Footer Placeholder 3">
            <a:extLst>
              <a:ext uri="{FF2B5EF4-FFF2-40B4-BE49-F238E27FC236}">
                <a16:creationId xmlns:a16="http://schemas.microsoft.com/office/drawing/2014/main" id="{902A104D-F65B-484B-872F-B264507A8410}"/>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298D6D53-AAD1-402E-9640-7B54D76F0C24}"/>
              </a:ext>
            </a:extLst>
          </p:cNvPr>
          <p:cNvSpPr>
            <a:spLocks noGrp="1"/>
          </p:cNvSpPr>
          <p:nvPr>
            <p:ph type="sldNum" sz="quarter" idx="12"/>
          </p:nvPr>
        </p:nvSpPr>
        <p:spPr/>
        <p:txBody>
          <a:bodyPr/>
          <a:lstStyle/>
          <a:p>
            <a:fld id="{CE6E546F-5ED3-4967-8B8C-FBC74730AD95}" type="slidenum">
              <a:rPr lang="he-IL" smtClean="0"/>
              <a:t>‹#›</a:t>
            </a:fld>
            <a:endParaRPr lang="he-IL"/>
          </a:p>
        </p:txBody>
      </p:sp>
    </p:spTree>
    <p:extLst>
      <p:ext uri="{BB962C8B-B14F-4D97-AF65-F5344CB8AC3E}">
        <p14:creationId xmlns:p14="http://schemas.microsoft.com/office/powerpoint/2010/main" val="371676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082E0C-B0E5-4A7F-B7A8-732266184904}"/>
              </a:ext>
            </a:extLst>
          </p:cNvPr>
          <p:cNvSpPr>
            <a:spLocks noGrp="1"/>
          </p:cNvSpPr>
          <p:nvPr>
            <p:ph type="dt" sz="half" idx="10"/>
          </p:nvPr>
        </p:nvSpPr>
        <p:spPr/>
        <p:txBody>
          <a:bodyPr/>
          <a:lstStyle/>
          <a:p>
            <a:fld id="{8E5902ED-D1C4-486E-8840-40CDAAF7B3F7}" type="datetimeFigureOut">
              <a:rPr lang="he-IL" smtClean="0"/>
              <a:t>כ"ד/אייר/תשפ"ג</a:t>
            </a:fld>
            <a:endParaRPr lang="he-IL"/>
          </a:p>
        </p:txBody>
      </p:sp>
      <p:sp>
        <p:nvSpPr>
          <p:cNvPr id="3" name="Footer Placeholder 2">
            <a:extLst>
              <a:ext uri="{FF2B5EF4-FFF2-40B4-BE49-F238E27FC236}">
                <a16:creationId xmlns:a16="http://schemas.microsoft.com/office/drawing/2014/main" id="{8F15C68A-4E84-4A01-91A7-D365EF68B826}"/>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0EDE2FA-7ED6-401F-BF7D-A7F5EFA15161}"/>
              </a:ext>
            </a:extLst>
          </p:cNvPr>
          <p:cNvSpPr>
            <a:spLocks noGrp="1"/>
          </p:cNvSpPr>
          <p:nvPr>
            <p:ph type="sldNum" sz="quarter" idx="12"/>
          </p:nvPr>
        </p:nvSpPr>
        <p:spPr/>
        <p:txBody>
          <a:bodyPr/>
          <a:lstStyle/>
          <a:p>
            <a:fld id="{CE6E546F-5ED3-4967-8B8C-FBC74730AD95}" type="slidenum">
              <a:rPr lang="he-IL" smtClean="0"/>
              <a:t>‹#›</a:t>
            </a:fld>
            <a:endParaRPr lang="he-IL"/>
          </a:p>
        </p:txBody>
      </p:sp>
    </p:spTree>
    <p:extLst>
      <p:ext uri="{BB962C8B-B14F-4D97-AF65-F5344CB8AC3E}">
        <p14:creationId xmlns:p14="http://schemas.microsoft.com/office/powerpoint/2010/main" val="1470278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9788-4C73-40B9-A87D-90B9190EF0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7FC338F-1E0E-447C-8445-C65E53E164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AAF69499-C0DF-41DB-9AA2-D97A866B8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5BAFE4-3D8A-4DFD-B871-EC0AA6CB7645}"/>
              </a:ext>
            </a:extLst>
          </p:cNvPr>
          <p:cNvSpPr>
            <a:spLocks noGrp="1"/>
          </p:cNvSpPr>
          <p:nvPr>
            <p:ph type="dt" sz="half" idx="10"/>
          </p:nvPr>
        </p:nvSpPr>
        <p:spPr/>
        <p:txBody>
          <a:bodyPr/>
          <a:lstStyle/>
          <a:p>
            <a:fld id="{8E5902ED-D1C4-486E-8840-40CDAAF7B3F7}" type="datetimeFigureOut">
              <a:rPr lang="he-IL" smtClean="0"/>
              <a:t>כ"ד/אייר/תשפ"ג</a:t>
            </a:fld>
            <a:endParaRPr lang="he-IL"/>
          </a:p>
        </p:txBody>
      </p:sp>
      <p:sp>
        <p:nvSpPr>
          <p:cNvPr id="6" name="Footer Placeholder 5">
            <a:extLst>
              <a:ext uri="{FF2B5EF4-FFF2-40B4-BE49-F238E27FC236}">
                <a16:creationId xmlns:a16="http://schemas.microsoft.com/office/drawing/2014/main" id="{68854270-ED14-45E1-A83E-FF9041A586B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6511CF3-C151-430B-89B9-722B33BC396B}"/>
              </a:ext>
            </a:extLst>
          </p:cNvPr>
          <p:cNvSpPr>
            <a:spLocks noGrp="1"/>
          </p:cNvSpPr>
          <p:nvPr>
            <p:ph type="sldNum" sz="quarter" idx="12"/>
          </p:nvPr>
        </p:nvSpPr>
        <p:spPr/>
        <p:txBody>
          <a:bodyPr/>
          <a:lstStyle/>
          <a:p>
            <a:fld id="{CE6E546F-5ED3-4967-8B8C-FBC74730AD95}" type="slidenum">
              <a:rPr lang="he-IL" smtClean="0"/>
              <a:t>‹#›</a:t>
            </a:fld>
            <a:endParaRPr lang="he-IL"/>
          </a:p>
        </p:txBody>
      </p:sp>
    </p:spTree>
    <p:extLst>
      <p:ext uri="{BB962C8B-B14F-4D97-AF65-F5344CB8AC3E}">
        <p14:creationId xmlns:p14="http://schemas.microsoft.com/office/powerpoint/2010/main" val="2326299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C847-4991-409F-823C-A90DDFF78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B5876998-15BB-426B-AB9D-10356A97B8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2E147577-F7A4-44EE-A4D4-66CDB9A55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CE6AEF-D741-45D3-ADD5-22200115E7E3}"/>
              </a:ext>
            </a:extLst>
          </p:cNvPr>
          <p:cNvSpPr>
            <a:spLocks noGrp="1"/>
          </p:cNvSpPr>
          <p:nvPr>
            <p:ph type="dt" sz="half" idx="10"/>
          </p:nvPr>
        </p:nvSpPr>
        <p:spPr/>
        <p:txBody>
          <a:bodyPr/>
          <a:lstStyle/>
          <a:p>
            <a:fld id="{8E5902ED-D1C4-486E-8840-40CDAAF7B3F7}" type="datetimeFigureOut">
              <a:rPr lang="he-IL" smtClean="0"/>
              <a:t>כ"ד/אייר/תשפ"ג</a:t>
            </a:fld>
            <a:endParaRPr lang="he-IL"/>
          </a:p>
        </p:txBody>
      </p:sp>
      <p:sp>
        <p:nvSpPr>
          <p:cNvPr id="6" name="Footer Placeholder 5">
            <a:extLst>
              <a:ext uri="{FF2B5EF4-FFF2-40B4-BE49-F238E27FC236}">
                <a16:creationId xmlns:a16="http://schemas.microsoft.com/office/drawing/2014/main" id="{46AD52A5-AEE1-41DB-BDC4-84A6A0F8DE8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D68607A-4A66-4A05-96A6-C63FCD222AE9}"/>
              </a:ext>
            </a:extLst>
          </p:cNvPr>
          <p:cNvSpPr>
            <a:spLocks noGrp="1"/>
          </p:cNvSpPr>
          <p:nvPr>
            <p:ph type="sldNum" sz="quarter" idx="12"/>
          </p:nvPr>
        </p:nvSpPr>
        <p:spPr/>
        <p:txBody>
          <a:bodyPr/>
          <a:lstStyle/>
          <a:p>
            <a:fld id="{CE6E546F-5ED3-4967-8B8C-FBC74730AD95}" type="slidenum">
              <a:rPr lang="he-IL" smtClean="0"/>
              <a:t>‹#›</a:t>
            </a:fld>
            <a:endParaRPr lang="he-IL"/>
          </a:p>
        </p:txBody>
      </p:sp>
    </p:spTree>
    <p:extLst>
      <p:ext uri="{BB962C8B-B14F-4D97-AF65-F5344CB8AC3E}">
        <p14:creationId xmlns:p14="http://schemas.microsoft.com/office/powerpoint/2010/main" val="2644365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C62D3C-61B6-4CDB-B7F0-EE53EF929F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85563FB-54D1-4191-9B4C-E591C89A1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8E97B428-6B1A-48F5-B7BD-CEEE994D3F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902ED-D1C4-486E-8840-40CDAAF7B3F7}" type="datetimeFigureOut">
              <a:rPr lang="he-IL" smtClean="0"/>
              <a:t>כ"ד/אייר/תשפ"ג</a:t>
            </a:fld>
            <a:endParaRPr lang="he-IL"/>
          </a:p>
        </p:txBody>
      </p:sp>
      <p:sp>
        <p:nvSpPr>
          <p:cNvPr id="5" name="Footer Placeholder 4">
            <a:extLst>
              <a:ext uri="{FF2B5EF4-FFF2-40B4-BE49-F238E27FC236}">
                <a16:creationId xmlns:a16="http://schemas.microsoft.com/office/drawing/2014/main" id="{E5A7F1AC-4780-48E6-86C0-A83C65EA60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FCFDAF65-F955-4014-BBE9-1E1F4CBC25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6E546F-5ED3-4967-8B8C-FBC74730AD95}" type="slidenum">
              <a:rPr lang="he-IL" smtClean="0"/>
              <a:t>‹#›</a:t>
            </a:fld>
            <a:endParaRPr lang="he-IL"/>
          </a:p>
        </p:txBody>
      </p:sp>
    </p:spTree>
    <p:extLst>
      <p:ext uri="{BB962C8B-B14F-4D97-AF65-F5344CB8AC3E}">
        <p14:creationId xmlns:p14="http://schemas.microsoft.com/office/powerpoint/2010/main" val="742177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8"/>
        <p:cNvGrpSpPr/>
        <p:nvPr/>
      </p:nvGrpSpPr>
      <p:grpSpPr>
        <a:xfrm>
          <a:off x="0" y="0"/>
          <a:ext cx="0" cy="0"/>
          <a:chOff x="0" y="0"/>
          <a:chExt cx="0" cy="0"/>
        </a:xfrm>
      </p:grpSpPr>
      <p:sp>
        <p:nvSpPr>
          <p:cNvPr id="93" name="Google Shape;93;p1"/>
          <p:cNvSpPr/>
          <p:nvPr/>
        </p:nvSpPr>
        <p:spPr>
          <a:xfrm>
            <a:off x="10445074" y="6414809"/>
            <a:ext cx="1515158" cy="2205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33" i="0" u="none" strike="noStrike" cap="none" dirty="0">
                <a:solidFill>
                  <a:schemeClr val="lt1"/>
                </a:solidFill>
                <a:latin typeface="Calibri"/>
                <a:ea typeface="Calibri"/>
                <a:cs typeface="Calibri"/>
                <a:sym typeface="Calibri"/>
              </a:rPr>
              <a:t>#BHASIA   @BLACKHATEVENTS </a:t>
            </a:r>
            <a:endParaRPr dirty="0"/>
          </a:p>
        </p:txBody>
      </p:sp>
      <p:sp>
        <p:nvSpPr>
          <p:cNvPr id="10" name="Title 1">
            <a:extLst>
              <a:ext uri="{FF2B5EF4-FFF2-40B4-BE49-F238E27FC236}">
                <a16:creationId xmlns:a16="http://schemas.microsoft.com/office/drawing/2014/main" id="{A07A8046-A6A2-4FD4-B750-04C61751BB78}"/>
              </a:ext>
            </a:extLst>
          </p:cNvPr>
          <p:cNvSpPr txBox="1">
            <a:spLocks/>
          </p:cNvSpPr>
          <p:nvPr/>
        </p:nvSpPr>
        <p:spPr>
          <a:xfrm>
            <a:off x="1210733" y="1732869"/>
            <a:ext cx="9319007" cy="13123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t>The Little Seal Bug</a:t>
            </a:r>
            <a:endParaRPr lang="he-IL" sz="8000" dirty="0"/>
          </a:p>
        </p:txBody>
      </p:sp>
      <p:sp>
        <p:nvSpPr>
          <p:cNvPr id="11" name="Subtitle 2">
            <a:extLst>
              <a:ext uri="{FF2B5EF4-FFF2-40B4-BE49-F238E27FC236}">
                <a16:creationId xmlns:a16="http://schemas.microsoft.com/office/drawing/2014/main" id="{6C8F5031-ADEC-444A-B3D8-225EEE2C4E3E}"/>
              </a:ext>
            </a:extLst>
          </p:cNvPr>
          <p:cNvSpPr txBox="1">
            <a:spLocks/>
          </p:cNvSpPr>
          <p:nvPr/>
        </p:nvSpPr>
        <p:spPr>
          <a:xfrm>
            <a:off x="1524000" y="3313510"/>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Optical Sound Recovery from Lightweight Reflective Objects</a:t>
            </a:r>
            <a:endParaRPr lang="he-IL" sz="5400" dirty="0"/>
          </a:p>
        </p:txBody>
      </p:sp>
      <p:sp>
        <p:nvSpPr>
          <p:cNvPr id="12" name="TextBox 11">
            <a:extLst>
              <a:ext uri="{FF2B5EF4-FFF2-40B4-BE49-F238E27FC236}">
                <a16:creationId xmlns:a16="http://schemas.microsoft.com/office/drawing/2014/main" id="{DA4D883E-850F-450F-84A4-BD733AD415A6}"/>
              </a:ext>
            </a:extLst>
          </p:cNvPr>
          <p:cNvSpPr txBox="1"/>
          <p:nvPr/>
        </p:nvSpPr>
        <p:spPr>
          <a:xfrm>
            <a:off x="2283203" y="5611458"/>
            <a:ext cx="8094138" cy="1569660"/>
          </a:xfrm>
          <a:prstGeom prst="rect">
            <a:avLst/>
          </a:prstGeom>
          <a:noFill/>
        </p:spPr>
        <p:txBody>
          <a:bodyPr wrap="square" rtlCol="1">
            <a:spAutoFit/>
          </a:bodyPr>
          <a:lstStyle/>
          <a:p>
            <a:pPr algn="ctr"/>
            <a:r>
              <a:rPr lang="en-US" sz="3200" dirty="0"/>
              <a:t>By: Raz </a:t>
            </a:r>
            <a:r>
              <a:rPr lang="en-US" sz="3200" dirty="0" err="1"/>
              <a:t>Swissa</a:t>
            </a:r>
            <a:endParaRPr lang="en-US" sz="3200" dirty="0"/>
          </a:p>
          <a:p>
            <a:pPr algn="ctr"/>
            <a:r>
              <a:rPr lang="en-US" sz="3200" dirty="0"/>
              <a:t>Ben-Gurion University of the Negev</a:t>
            </a:r>
          </a:p>
          <a:p>
            <a:pPr algn="ctr"/>
            <a:endParaRPr lang="he-IL" sz="3200" dirty="0"/>
          </a:p>
        </p:txBody>
      </p:sp>
      <p:pic>
        <p:nvPicPr>
          <p:cNvPr id="7" name="Picture 6">
            <a:extLst>
              <a:ext uri="{FF2B5EF4-FFF2-40B4-BE49-F238E27FC236}">
                <a16:creationId xmlns:a16="http://schemas.microsoft.com/office/drawing/2014/main" id="{79170ACA-16B2-4D02-9E54-27F8958B3B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0812" y="5878563"/>
            <a:ext cx="2580503" cy="7639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dirty="0"/>
          </a:p>
        </p:txBody>
      </p:sp>
      <p:sp>
        <p:nvSpPr>
          <p:cNvPr id="225" name="Google Shape;225;p12"/>
          <p:cNvSpPr txBox="1">
            <a:spLocks noGrp="1"/>
          </p:cNvSpPr>
          <p:nvPr>
            <p:ph type="body" idx="1"/>
          </p:nvPr>
        </p:nvSpPr>
        <p:spPr>
          <a:xfrm>
            <a:off x="838200" y="1825625"/>
            <a:ext cx="10515600" cy="416877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endParaRPr sz="4800" dirty="0"/>
          </a:p>
          <a:p>
            <a:pPr marL="0" lvl="0" indent="0" algn="ctr" rtl="0">
              <a:lnSpc>
                <a:spcPct val="90000"/>
              </a:lnSpc>
              <a:spcBef>
                <a:spcPts val="1000"/>
              </a:spcBef>
              <a:spcAft>
                <a:spcPts val="0"/>
              </a:spcAft>
              <a:buClr>
                <a:schemeClr val="dk1"/>
              </a:buClr>
              <a:buSzPts val="9600"/>
              <a:buNone/>
            </a:pPr>
            <a:r>
              <a:rPr lang="en-US" sz="9600" dirty="0"/>
              <a:t>Related Work</a:t>
            </a:r>
            <a:endParaRPr sz="9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Eavesdropping Related Research</a:t>
            </a:r>
            <a:endParaRPr b="1" dirty="0"/>
          </a:p>
        </p:txBody>
      </p:sp>
      <p:sp>
        <p:nvSpPr>
          <p:cNvPr id="231" name="Google Shape;23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dirty="0"/>
          </a:p>
        </p:txBody>
      </p:sp>
      <p:sp>
        <p:nvSpPr>
          <p:cNvPr id="232" name="Google Shape;232;p13"/>
          <p:cNvSpPr txBox="1">
            <a:spLocks noGrp="1"/>
          </p:cNvSpPr>
          <p:nvPr>
            <p:ph type="body" idx="1"/>
          </p:nvPr>
        </p:nvSpPr>
        <p:spPr>
          <a:xfrm>
            <a:off x="838200" y="1825625"/>
            <a:ext cx="10515600" cy="4895850"/>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dk1"/>
              </a:buClr>
              <a:buSzPts val="2800"/>
              <a:buFont typeface="Noto Sans Symbols"/>
              <a:buChar char="⮚"/>
            </a:pPr>
            <a:r>
              <a:rPr lang="en-US" sz="2400" dirty="0"/>
              <a:t>In recent years, the scientific community has suggested various ways to recover sound. </a:t>
            </a:r>
            <a:endParaRPr sz="2400" dirty="0"/>
          </a:p>
          <a:p>
            <a:pPr marL="228600" lvl="0" indent="-228600" algn="l" rtl="0">
              <a:lnSpc>
                <a:spcPct val="120000"/>
              </a:lnSpc>
              <a:spcBef>
                <a:spcPts val="1000"/>
              </a:spcBef>
              <a:spcAft>
                <a:spcPts val="0"/>
              </a:spcAft>
              <a:buClr>
                <a:schemeClr val="dk1"/>
              </a:buClr>
              <a:buSzPts val="2800"/>
              <a:buFont typeface="Noto Sans Symbols"/>
              <a:buChar char="⮚"/>
            </a:pPr>
            <a:r>
              <a:rPr lang="en-US" sz="2400" dirty="0"/>
              <a:t>There are two categories of methods:</a:t>
            </a:r>
            <a:endParaRPr sz="2400" dirty="0"/>
          </a:p>
          <a:p>
            <a:pPr marL="457200" lvl="1" indent="0" algn="l" rtl="0">
              <a:lnSpc>
                <a:spcPct val="120000"/>
              </a:lnSpc>
              <a:spcBef>
                <a:spcPts val="500"/>
              </a:spcBef>
              <a:spcAft>
                <a:spcPts val="0"/>
              </a:spcAft>
              <a:buClr>
                <a:schemeClr val="dk1"/>
              </a:buClr>
              <a:buSzPts val="2400"/>
              <a:buNone/>
            </a:pPr>
            <a:r>
              <a:rPr lang="en-US" dirty="0"/>
              <a:t>	</a:t>
            </a:r>
            <a:r>
              <a:rPr lang="en-US" u="sng" dirty="0"/>
              <a:t>Internal Methods</a:t>
            </a:r>
            <a:r>
              <a:rPr lang="en-US" dirty="0"/>
              <a:t>					</a:t>
            </a:r>
            <a:r>
              <a:rPr lang="en-US" u="sng" dirty="0"/>
              <a:t>External Methods</a:t>
            </a:r>
            <a:endParaRPr dirty="0"/>
          </a:p>
          <a:p>
            <a:pPr marL="457200" lvl="1" indent="0" algn="l" rtl="0">
              <a:lnSpc>
                <a:spcPct val="120000"/>
              </a:lnSpc>
              <a:spcBef>
                <a:spcPts val="500"/>
              </a:spcBef>
              <a:spcAft>
                <a:spcPts val="0"/>
              </a:spcAft>
              <a:buClr>
                <a:schemeClr val="dk1"/>
              </a:buClr>
              <a:buSzPts val="2400"/>
              <a:buNone/>
            </a:pPr>
            <a:endParaRPr dirty="0"/>
          </a:p>
        </p:txBody>
      </p:sp>
      <p:pic>
        <p:nvPicPr>
          <p:cNvPr id="236" name="Google Shape;236;p13"/>
          <p:cNvPicPr preferRelativeResize="0"/>
          <p:nvPr/>
        </p:nvPicPr>
        <p:blipFill rotWithShape="1">
          <a:blip r:embed="rId3">
            <a:alphaModFix/>
          </a:blip>
          <a:srcRect l="5170" t="49765" b="-2931"/>
          <a:stretch/>
        </p:blipFill>
        <p:spPr>
          <a:xfrm>
            <a:off x="6574536" y="4977453"/>
            <a:ext cx="5404577" cy="1378897"/>
          </a:xfrm>
          <a:prstGeom prst="rect">
            <a:avLst/>
          </a:prstGeom>
          <a:noFill/>
          <a:ln>
            <a:noFill/>
          </a:ln>
        </p:spPr>
      </p:pic>
      <p:pic>
        <p:nvPicPr>
          <p:cNvPr id="2" name="Picture 1"/>
          <p:cNvPicPr>
            <a:picLocks noChangeAspect="1"/>
          </p:cNvPicPr>
          <p:nvPr/>
        </p:nvPicPr>
        <p:blipFill rotWithShape="1">
          <a:blip r:embed="rId4"/>
          <a:srcRect l="4961" b="50198"/>
          <a:stretch/>
        </p:blipFill>
        <p:spPr>
          <a:xfrm>
            <a:off x="395465" y="4977453"/>
            <a:ext cx="5395735" cy="12866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Internal Methods</a:t>
            </a:r>
            <a:endParaRPr b="1" dirty="0"/>
          </a:p>
        </p:txBody>
      </p:sp>
      <p:sp>
        <p:nvSpPr>
          <p:cNvPr id="282" name="Google Shape;28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dirty="0"/>
          </a:p>
        </p:txBody>
      </p:sp>
      <p:sp>
        <p:nvSpPr>
          <p:cNvPr id="283" name="Google Shape;283;p17"/>
          <p:cNvSpPr txBox="1">
            <a:spLocks noGrp="1"/>
          </p:cNvSpPr>
          <p:nvPr>
            <p:ph type="body" idx="1"/>
          </p:nvPr>
        </p:nvSpPr>
        <p:spPr>
          <a:xfrm>
            <a:off x="838200" y="1825625"/>
            <a:ext cx="6842760" cy="1704975"/>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dk1"/>
              </a:buClr>
              <a:buSzPts val="2800"/>
              <a:buFont typeface="Noto Sans Symbols"/>
              <a:buChar char="⮚"/>
            </a:pPr>
            <a:r>
              <a:rPr lang="en-US" sz="2400" dirty="0"/>
              <a:t>Methods that rely on data obtained by a device located in proximity to a victim</a:t>
            </a:r>
            <a:endParaRPr sz="2400" dirty="0"/>
          </a:p>
        </p:txBody>
      </p:sp>
      <p:sp>
        <p:nvSpPr>
          <p:cNvPr id="286" name="Google Shape;286;p17"/>
          <p:cNvSpPr txBox="1"/>
          <p:nvPr/>
        </p:nvSpPr>
        <p:spPr>
          <a:xfrm>
            <a:off x="838199" y="3265736"/>
            <a:ext cx="272415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a:solidFill>
                  <a:schemeClr val="dk1"/>
                </a:solidFill>
                <a:latin typeface="Calibri"/>
                <a:ea typeface="Calibri"/>
                <a:cs typeface="Calibri"/>
                <a:sym typeface="Calibri"/>
              </a:rPr>
              <a:t>Motion Sensors</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Gyroscope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Accelerometer [2-4]</a:t>
            </a:r>
            <a:endParaRPr dirty="0"/>
          </a:p>
        </p:txBody>
      </p:sp>
      <p:pic>
        <p:nvPicPr>
          <p:cNvPr id="287" name="Google Shape;287;p17"/>
          <p:cNvPicPr preferRelativeResize="0"/>
          <p:nvPr/>
        </p:nvPicPr>
        <p:blipFill rotWithShape="1">
          <a:blip r:embed="rId3">
            <a:alphaModFix/>
          </a:blip>
          <a:srcRect/>
          <a:stretch/>
        </p:blipFill>
        <p:spPr>
          <a:xfrm>
            <a:off x="3381374" y="3519424"/>
            <a:ext cx="942975" cy="942975"/>
          </a:xfrm>
          <a:prstGeom prst="rect">
            <a:avLst/>
          </a:prstGeom>
          <a:noFill/>
          <a:ln>
            <a:noFill/>
          </a:ln>
        </p:spPr>
      </p:pic>
      <p:sp>
        <p:nvSpPr>
          <p:cNvPr id="290" name="Google Shape;290;p17"/>
          <p:cNvSpPr txBox="1"/>
          <p:nvPr/>
        </p:nvSpPr>
        <p:spPr>
          <a:xfrm>
            <a:off x="9128332" y="3331830"/>
            <a:ext cx="218678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a:solidFill>
                  <a:schemeClr val="dk1"/>
                </a:solidFill>
                <a:latin typeface="Calibri"/>
                <a:ea typeface="Calibri"/>
                <a:cs typeface="Calibri"/>
                <a:sym typeface="Calibri"/>
              </a:rPr>
              <a:t>Misc. </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0"/>
                  </a:ext>
                </a:extLst>
              </a:rPr>
              <a:t>Hard </a:t>
            </a:r>
            <a:r>
              <a:rPr lang="en-US" sz="2400" dirty="0">
                <a:solidFill>
                  <a:schemeClr val="dk1"/>
                </a:solidFill>
                <a:latin typeface="Calibri"/>
                <a:ea typeface="Calibri"/>
                <a:cs typeface="Calibri"/>
                <a:sym typeface="Calibri"/>
              </a:rPr>
              <a:t>Drive [7]</a:t>
            </a:r>
            <a:endParaRPr dirty="0"/>
          </a:p>
        </p:txBody>
      </p:sp>
      <p:pic>
        <p:nvPicPr>
          <p:cNvPr id="291" name="Google Shape;291;p17"/>
          <p:cNvPicPr preferRelativeResize="0"/>
          <p:nvPr/>
        </p:nvPicPr>
        <p:blipFill rotWithShape="1">
          <a:blip r:embed="rId4">
            <a:alphaModFix/>
          </a:blip>
          <a:srcRect/>
          <a:stretch/>
        </p:blipFill>
        <p:spPr>
          <a:xfrm>
            <a:off x="10957575" y="3582093"/>
            <a:ext cx="792449" cy="792449"/>
          </a:xfrm>
          <a:prstGeom prst="rect">
            <a:avLst/>
          </a:prstGeom>
          <a:noFill/>
          <a:ln>
            <a:noFill/>
          </a:ln>
        </p:spPr>
      </p:pic>
      <p:pic>
        <p:nvPicPr>
          <p:cNvPr id="14" name="Picture 13"/>
          <p:cNvPicPr>
            <a:picLocks noChangeAspect="1"/>
          </p:cNvPicPr>
          <p:nvPr/>
        </p:nvPicPr>
        <p:blipFill rotWithShape="1">
          <a:blip r:embed="rId5"/>
          <a:srcRect l="4961" b="50198"/>
          <a:stretch/>
        </p:blipFill>
        <p:spPr>
          <a:xfrm>
            <a:off x="7836222" y="2009314"/>
            <a:ext cx="4291955" cy="1023472"/>
          </a:xfrm>
          <a:prstGeom prst="rect">
            <a:avLst/>
          </a:prstGeom>
        </p:spPr>
      </p:pic>
      <p:pic>
        <p:nvPicPr>
          <p:cNvPr id="15" name="Google Shape;274;p16"/>
          <p:cNvPicPr preferRelativeResize="0"/>
          <p:nvPr/>
        </p:nvPicPr>
        <p:blipFill rotWithShape="1">
          <a:blip r:embed="rId6">
            <a:alphaModFix/>
          </a:blip>
          <a:srcRect/>
          <a:stretch/>
        </p:blipFill>
        <p:spPr>
          <a:xfrm>
            <a:off x="7747644" y="3519424"/>
            <a:ext cx="902252" cy="902252"/>
          </a:xfrm>
          <a:prstGeom prst="rect">
            <a:avLst/>
          </a:prstGeom>
          <a:noFill/>
          <a:ln>
            <a:noFill/>
          </a:ln>
        </p:spPr>
      </p:pic>
      <p:sp>
        <p:nvSpPr>
          <p:cNvPr id="16" name="Google Shape;273;p16"/>
          <p:cNvSpPr txBox="1"/>
          <p:nvPr/>
        </p:nvSpPr>
        <p:spPr>
          <a:xfrm>
            <a:off x="5075651" y="3265736"/>
            <a:ext cx="272415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a:solidFill>
                  <a:schemeClr val="dk1"/>
                </a:solidFill>
                <a:latin typeface="Calibri"/>
                <a:ea typeface="Calibri"/>
                <a:cs typeface="Calibri"/>
                <a:sym typeface="Calibri"/>
              </a:rPr>
              <a:t>Output Devices</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Speakers [5]</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Vibration Motor [6]</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External Methods</a:t>
            </a:r>
            <a:endParaRPr b="1" dirty="0"/>
          </a:p>
        </p:txBody>
      </p:sp>
      <p:sp>
        <p:nvSpPr>
          <p:cNvPr id="328" name="Google Shape;32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dirty="0"/>
          </a:p>
        </p:txBody>
      </p:sp>
      <p:sp>
        <p:nvSpPr>
          <p:cNvPr id="329" name="Google Shape;329;p20"/>
          <p:cNvSpPr txBox="1">
            <a:spLocks noGrp="1"/>
          </p:cNvSpPr>
          <p:nvPr>
            <p:ph type="body" idx="1"/>
          </p:nvPr>
        </p:nvSpPr>
        <p:spPr>
          <a:xfrm>
            <a:off x="838200" y="1825625"/>
            <a:ext cx="6952488" cy="1704975"/>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dk1"/>
              </a:buClr>
              <a:buSzPts val="2800"/>
              <a:buFont typeface="Noto Sans Symbols"/>
              <a:buChar char="⮚"/>
            </a:pPr>
            <a:r>
              <a:rPr lang="en-US" sz="2400" dirty="0"/>
              <a:t>Methods that rely on data obtained by a device that is not located near a victim</a:t>
            </a:r>
            <a:endParaRPr sz="2400" dirty="0"/>
          </a:p>
        </p:txBody>
      </p:sp>
      <p:pic>
        <p:nvPicPr>
          <p:cNvPr id="333" name="Google Shape;333;p20"/>
          <p:cNvPicPr preferRelativeResize="0"/>
          <p:nvPr/>
        </p:nvPicPr>
        <p:blipFill rotWithShape="1">
          <a:blip r:embed="rId3">
            <a:alphaModFix/>
          </a:blip>
          <a:srcRect/>
          <a:stretch/>
        </p:blipFill>
        <p:spPr>
          <a:xfrm>
            <a:off x="1688718" y="4159244"/>
            <a:ext cx="1229413" cy="1229413"/>
          </a:xfrm>
          <a:prstGeom prst="rect">
            <a:avLst/>
          </a:prstGeom>
          <a:noFill/>
          <a:ln>
            <a:noFill/>
          </a:ln>
        </p:spPr>
      </p:pic>
      <p:pic>
        <p:nvPicPr>
          <p:cNvPr id="335" name="Google Shape;335;p20"/>
          <p:cNvPicPr preferRelativeResize="0"/>
          <p:nvPr/>
        </p:nvPicPr>
        <p:blipFill rotWithShape="1">
          <a:blip r:embed="rId4">
            <a:alphaModFix/>
          </a:blip>
          <a:srcRect l="4970" t="49765" b="-2931"/>
          <a:stretch/>
        </p:blipFill>
        <p:spPr>
          <a:xfrm>
            <a:off x="7772400" y="1907079"/>
            <a:ext cx="4316153" cy="1098869"/>
          </a:xfrm>
          <a:prstGeom prst="rect">
            <a:avLst/>
          </a:prstGeom>
          <a:noFill/>
          <a:ln>
            <a:noFill/>
          </a:ln>
        </p:spPr>
      </p:pic>
      <p:sp>
        <p:nvSpPr>
          <p:cNvPr id="9" name="Google Shape;332;p20">
            <a:extLst>
              <a:ext uri="{FF2B5EF4-FFF2-40B4-BE49-F238E27FC236}">
                <a16:creationId xmlns:a16="http://schemas.microsoft.com/office/drawing/2014/main" id="{8DE9A510-ED36-4790-9397-CF9A27621E45}"/>
              </a:ext>
            </a:extLst>
          </p:cNvPr>
          <p:cNvSpPr txBox="1"/>
          <p:nvPr/>
        </p:nvSpPr>
        <p:spPr>
          <a:xfrm>
            <a:off x="989557" y="3383298"/>
            <a:ext cx="325597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a:solidFill>
                  <a:schemeClr val="dk1"/>
                </a:solidFill>
                <a:latin typeface="Calibri"/>
                <a:ea typeface="Calibri"/>
                <a:cs typeface="Calibri"/>
                <a:sym typeface="Calibri"/>
              </a:rPr>
              <a:t>Laser Microphone [8]</a:t>
            </a:r>
            <a:endParaRPr dirty="0"/>
          </a:p>
        </p:txBody>
      </p:sp>
      <p:pic>
        <p:nvPicPr>
          <p:cNvPr id="10" name="Google Shape;347;p21">
            <a:extLst>
              <a:ext uri="{FF2B5EF4-FFF2-40B4-BE49-F238E27FC236}">
                <a16:creationId xmlns:a16="http://schemas.microsoft.com/office/drawing/2014/main" id="{4BEE4349-EA25-46F4-A7EA-5E7C39E2B00A}"/>
              </a:ext>
            </a:extLst>
          </p:cNvPr>
          <p:cNvPicPr preferRelativeResize="0"/>
          <p:nvPr/>
        </p:nvPicPr>
        <p:blipFill rotWithShape="1">
          <a:blip r:embed="rId5">
            <a:alphaModFix/>
          </a:blip>
          <a:srcRect t="16986" b="16985"/>
          <a:stretch/>
        </p:blipFill>
        <p:spPr>
          <a:xfrm>
            <a:off x="5516478" y="4159244"/>
            <a:ext cx="1311893" cy="866230"/>
          </a:xfrm>
          <a:prstGeom prst="rect">
            <a:avLst/>
          </a:prstGeom>
          <a:noFill/>
          <a:ln>
            <a:noFill/>
          </a:ln>
        </p:spPr>
      </p:pic>
      <p:sp>
        <p:nvSpPr>
          <p:cNvPr id="11" name="Google Shape;346;p21">
            <a:extLst>
              <a:ext uri="{FF2B5EF4-FFF2-40B4-BE49-F238E27FC236}">
                <a16:creationId xmlns:a16="http://schemas.microsoft.com/office/drawing/2014/main" id="{B9DE31B1-C262-4304-A2AD-D37B1D0AF62F}"/>
              </a:ext>
            </a:extLst>
          </p:cNvPr>
          <p:cNvSpPr txBox="1"/>
          <p:nvPr/>
        </p:nvSpPr>
        <p:spPr>
          <a:xfrm>
            <a:off x="4690802" y="3383298"/>
            <a:ext cx="338599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a:solidFill>
                  <a:schemeClr val="dk1"/>
                </a:solidFill>
                <a:latin typeface="Calibri"/>
                <a:ea typeface="Calibri"/>
                <a:cs typeface="Calibri"/>
                <a:sym typeface="Calibri"/>
              </a:rPr>
              <a:t>Visual Microphone [9]</a:t>
            </a:r>
            <a:endParaRPr dirty="0"/>
          </a:p>
        </p:txBody>
      </p:sp>
      <p:pic>
        <p:nvPicPr>
          <p:cNvPr id="13" name="Google Shape;143;p5">
            <a:extLst>
              <a:ext uri="{FF2B5EF4-FFF2-40B4-BE49-F238E27FC236}">
                <a16:creationId xmlns:a16="http://schemas.microsoft.com/office/drawing/2014/main" id="{CD460004-9B81-43D8-89F5-E74B3D1122F9}"/>
              </a:ext>
            </a:extLst>
          </p:cNvPr>
          <p:cNvPicPr preferRelativeResize="0"/>
          <p:nvPr/>
        </p:nvPicPr>
        <p:blipFill rotWithShape="1">
          <a:blip r:embed="rId6">
            <a:alphaModFix/>
          </a:blip>
          <a:srcRect/>
          <a:stretch/>
        </p:blipFill>
        <p:spPr>
          <a:xfrm>
            <a:off x="9295261" y="4159244"/>
            <a:ext cx="1599378" cy="1599378"/>
          </a:xfrm>
          <a:prstGeom prst="rect">
            <a:avLst/>
          </a:prstGeom>
          <a:noFill/>
          <a:ln>
            <a:noFill/>
          </a:ln>
        </p:spPr>
      </p:pic>
      <p:sp>
        <p:nvSpPr>
          <p:cNvPr id="14" name="Google Shape;346;p21">
            <a:extLst>
              <a:ext uri="{FF2B5EF4-FFF2-40B4-BE49-F238E27FC236}">
                <a16:creationId xmlns:a16="http://schemas.microsoft.com/office/drawing/2014/main" id="{A19DF4DD-4DC9-43BC-B833-B29053988FE9}"/>
              </a:ext>
            </a:extLst>
          </p:cNvPr>
          <p:cNvSpPr txBox="1"/>
          <p:nvPr/>
        </p:nvSpPr>
        <p:spPr>
          <a:xfrm>
            <a:off x="9295261" y="3383298"/>
            <a:ext cx="338599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err="1">
                <a:solidFill>
                  <a:schemeClr val="dk1"/>
                </a:solidFill>
                <a:latin typeface="Calibri"/>
                <a:ea typeface="Calibri"/>
                <a:cs typeface="Calibri"/>
                <a:sym typeface="Calibri"/>
              </a:rPr>
              <a:t>Lamphone</a:t>
            </a:r>
            <a:r>
              <a:rPr lang="en-US" sz="2400" b="1" u="sng" dirty="0">
                <a:solidFill>
                  <a:schemeClr val="dk1"/>
                </a:solidFill>
                <a:latin typeface="Calibri"/>
                <a:ea typeface="Calibri"/>
                <a:cs typeface="Calibri"/>
                <a:sym typeface="Calibri"/>
              </a:rPr>
              <a:t>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Summary of Related Work</a:t>
            </a:r>
            <a:endParaRPr b="1" dirty="0"/>
          </a:p>
        </p:txBody>
      </p:sp>
      <p:sp>
        <p:nvSpPr>
          <p:cNvPr id="356" name="Google Shape;356;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dirty="0"/>
          </a:p>
        </p:txBody>
      </p:sp>
      <p:sp>
        <p:nvSpPr>
          <p:cNvPr id="359" name="Google Shape;359;p22"/>
          <p:cNvSpPr txBox="1"/>
          <p:nvPr/>
        </p:nvSpPr>
        <p:spPr>
          <a:xfrm>
            <a:off x="9693493" y="1902577"/>
            <a:ext cx="292417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Visual Microphone</a:t>
            </a:r>
            <a:endParaRPr dirty="0"/>
          </a:p>
        </p:txBody>
      </p:sp>
      <p:pic>
        <p:nvPicPr>
          <p:cNvPr id="360" name="Google Shape;360;p22"/>
          <p:cNvPicPr preferRelativeResize="0"/>
          <p:nvPr/>
        </p:nvPicPr>
        <p:blipFill rotWithShape="1">
          <a:blip r:embed="rId3">
            <a:alphaModFix/>
          </a:blip>
          <a:srcRect t="16986" b="16985"/>
          <a:stretch/>
        </p:blipFill>
        <p:spPr>
          <a:xfrm>
            <a:off x="10440012" y="2602865"/>
            <a:ext cx="1477074" cy="975298"/>
          </a:xfrm>
          <a:prstGeom prst="rect">
            <a:avLst/>
          </a:prstGeom>
          <a:noFill/>
          <a:ln>
            <a:noFill/>
          </a:ln>
        </p:spPr>
      </p:pic>
      <p:sp>
        <p:nvSpPr>
          <p:cNvPr id="361" name="Google Shape;361;p22"/>
          <p:cNvSpPr txBox="1"/>
          <p:nvPr/>
        </p:nvSpPr>
        <p:spPr>
          <a:xfrm>
            <a:off x="5819250" y="1916865"/>
            <a:ext cx="27241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Laser Microphone</a:t>
            </a:r>
            <a:endParaRPr dirty="0"/>
          </a:p>
        </p:txBody>
      </p:sp>
      <p:pic>
        <p:nvPicPr>
          <p:cNvPr id="362" name="Google Shape;362;p22"/>
          <p:cNvPicPr preferRelativeResize="0"/>
          <p:nvPr/>
        </p:nvPicPr>
        <p:blipFill rotWithShape="1">
          <a:blip r:embed="rId4">
            <a:alphaModFix/>
          </a:blip>
          <a:srcRect/>
          <a:stretch/>
        </p:blipFill>
        <p:spPr>
          <a:xfrm>
            <a:off x="6505786" y="2462567"/>
            <a:ext cx="1004596" cy="1004596"/>
          </a:xfrm>
          <a:prstGeom prst="rect">
            <a:avLst/>
          </a:prstGeom>
          <a:noFill/>
          <a:ln>
            <a:noFill/>
          </a:ln>
        </p:spPr>
      </p:pic>
      <p:sp>
        <p:nvSpPr>
          <p:cNvPr id="363" name="Google Shape;363;p22"/>
          <p:cNvSpPr txBox="1"/>
          <p:nvPr/>
        </p:nvSpPr>
        <p:spPr>
          <a:xfrm>
            <a:off x="8048625" y="1401398"/>
            <a:ext cx="26860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a:solidFill>
                  <a:schemeClr val="dk1"/>
                </a:solidFill>
                <a:latin typeface="Calibri"/>
                <a:ea typeface="Calibri"/>
                <a:cs typeface="Calibri"/>
                <a:sym typeface="Calibri"/>
              </a:rPr>
              <a:t>External Methods</a:t>
            </a:r>
            <a:endParaRPr sz="2400" b="1" u="sng" dirty="0">
              <a:solidFill>
                <a:schemeClr val="dk1"/>
              </a:solidFill>
              <a:latin typeface="Calibri"/>
              <a:ea typeface="Calibri"/>
              <a:cs typeface="Calibri"/>
              <a:sym typeface="Calibri"/>
            </a:endParaRPr>
          </a:p>
        </p:txBody>
      </p:sp>
      <p:sp>
        <p:nvSpPr>
          <p:cNvPr id="364" name="Google Shape;364;p22"/>
          <p:cNvSpPr txBox="1"/>
          <p:nvPr/>
        </p:nvSpPr>
        <p:spPr>
          <a:xfrm>
            <a:off x="1364668" y="1329961"/>
            <a:ext cx="26860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a:solidFill>
                  <a:schemeClr val="dk1"/>
                </a:solidFill>
                <a:latin typeface="Calibri"/>
                <a:ea typeface="Calibri"/>
                <a:cs typeface="Calibri"/>
                <a:sym typeface="Calibri"/>
              </a:rPr>
              <a:t>Internal Methods</a:t>
            </a:r>
            <a:endParaRPr sz="2400" b="1" u="sng" dirty="0">
              <a:solidFill>
                <a:schemeClr val="dk1"/>
              </a:solidFill>
              <a:latin typeface="Calibri"/>
              <a:ea typeface="Calibri"/>
              <a:cs typeface="Calibri"/>
              <a:sym typeface="Calibri"/>
            </a:endParaRPr>
          </a:p>
        </p:txBody>
      </p:sp>
      <p:sp>
        <p:nvSpPr>
          <p:cNvPr id="365" name="Google Shape;365;p22"/>
          <p:cNvSpPr txBox="1">
            <a:spLocks noGrp="1"/>
          </p:cNvSpPr>
          <p:nvPr>
            <p:ph type="body" idx="1"/>
          </p:nvPr>
        </p:nvSpPr>
        <p:spPr>
          <a:xfrm>
            <a:off x="190500" y="3597887"/>
            <a:ext cx="11811000" cy="1704975"/>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400"/>
              <a:buNone/>
            </a:pPr>
            <a:r>
              <a:rPr lang="en-US" sz="2400" dirty="0"/>
              <a:t>From the eavesdropper’s perspective, each method is limited by one of the </a:t>
            </a:r>
            <a:r>
              <a:rPr lang="en-US" sz="24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3"/>
                  </a:ext>
                </a:extLst>
              </a:rPr>
              <a:t>following</a:t>
            </a:r>
            <a:r>
              <a:rPr lang="en-US" sz="2400" dirty="0"/>
              <a:t>:</a:t>
            </a:r>
            <a:endParaRPr sz="2400" dirty="0"/>
          </a:p>
          <a:p>
            <a:pPr marL="228600" lvl="0" indent="-228600" algn="l" rtl="0">
              <a:lnSpc>
                <a:spcPct val="120000"/>
              </a:lnSpc>
              <a:spcBef>
                <a:spcPts val="1000"/>
              </a:spcBef>
              <a:spcAft>
                <a:spcPts val="0"/>
              </a:spcAft>
              <a:buClr>
                <a:srgbClr val="FF0000"/>
              </a:buClr>
              <a:buSzPts val="2400"/>
              <a:buChar char="•"/>
            </a:pPr>
            <a:r>
              <a:rPr lang="en-US" sz="2400" b="1" dirty="0">
                <a:solidFill>
                  <a:srgbClr val="FF0000"/>
                </a:solidFill>
              </a:rPr>
              <a:t>Relies on a remotely controlled device</a:t>
            </a:r>
            <a:r>
              <a:rPr lang="en-US" sz="2400" dirty="0">
                <a:solidFill>
                  <a:srgbClr val="FF0000"/>
                </a:solidFill>
              </a:rPr>
              <a:t> - eavesdroppers must compromise a device with a malware </a:t>
            </a:r>
            <a:endParaRPr sz="2400" dirty="0"/>
          </a:p>
          <a:p>
            <a:pPr marL="228600" lvl="0" indent="-228600" algn="l" rtl="0">
              <a:lnSpc>
                <a:spcPct val="120000"/>
              </a:lnSpc>
              <a:spcBef>
                <a:spcPts val="1000"/>
              </a:spcBef>
              <a:spcAft>
                <a:spcPts val="0"/>
              </a:spcAft>
              <a:buClr>
                <a:srgbClr val="FF0000"/>
              </a:buClr>
              <a:buSzPts val="2400"/>
              <a:buChar char="•"/>
            </a:pPr>
            <a:r>
              <a:rPr lang="en-US" sz="2400" b="1" dirty="0">
                <a:solidFill>
                  <a:srgbClr val="FF0000"/>
                </a:solidFill>
              </a:rPr>
              <a:t>Active</a:t>
            </a:r>
            <a:r>
              <a:rPr lang="en-US" sz="2400" dirty="0">
                <a:solidFill>
                  <a:srgbClr val="FF0000"/>
                </a:solidFill>
              </a:rPr>
              <a:t> - which makes it easier for the victim to detect the use of the method</a:t>
            </a:r>
          </a:p>
          <a:p>
            <a:pPr marL="228600" lvl="0" indent="-228600" algn="l" rtl="0">
              <a:lnSpc>
                <a:spcPct val="120000"/>
              </a:lnSpc>
              <a:spcBef>
                <a:spcPts val="1000"/>
              </a:spcBef>
              <a:spcAft>
                <a:spcPts val="0"/>
              </a:spcAft>
              <a:buClr>
                <a:srgbClr val="FF0000"/>
              </a:buClr>
              <a:buSzPts val="2400"/>
              <a:buChar char="•"/>
            </a:pPr>
            <a:r>
              <a:rPr lang="en-US" sz="2400" b="1" dirty="0">
                <a:solidFill>
                  <a:srgbClr val="FF0000"/>
                </a:solidFill>
              </a:rPr>
              <a:t>Cannot be applied in real-time </a:t>
            </a:r>
            <a:r>
              <a:rPr lang="en-US" sz="2400" dirty="0">
                <a:solidFill>
                  <a:srgbClr val="FF0000"/>
                </a:solidFill>
              </a:rPr>
              <a:t>- because it requires heavy computational resources</a:t>
            </a:r>
          </a:p>
          <a:p>
            <a:pPr marL="228600" lvl="0" indent="-228600" algn="l" rtl="0">
              <a:lnSpc>
                <a:spcPct val="120000"/>
              </a:lnSpc>
              <a:spcBef>
                <a:spcPts val="1000"/>
              </a:spcBef>
              <a:spcAft>
                <a:spcPts val="0"/>
              </a:spcAft>
              <a:buClr>
                <a:srgbClr val="FF0000"/>
              </a:buClr>
              <a:buSzPts val="2400"/>
              <a:buChar char="•"/>
            </a:pPr>
            <a:r>
              <a:rPr lang="en-US" sz="2400" b="1" dirty="0">
                <a:solidFill>
                  <a:srgbClr val="FF0000"/>
                </a:solidFill>
              </a:rPr>
              <a:t>Relies on an uncommon object in the victim’s room </a:t>
            </a:r>
            <a:endParaRPr sz="2400" b="1" dirty="0"/>
          </a:p>
        </p:txBody>
      </p:sp>
      <p:sp>
        <p:nvSpPr>
          <p:cNvPr id="366" name="Google Shape;366;p22"/>
          <p:cNvSpPr txBox="1"/>
          <p:nvPr/>
        </p:nvSpPr>
        <p:spPr>
          <a:xfrm>
            <a:off x="-87474" y="1916865"/>
            <a:ext cx="5705475"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Motion Sensors     Output Devices        Misc.</a:t>
            </a:r>
            <a:endParaRPr dirty="0"/>
          </a:p>
        </p:txBody>
      </p:sp>
      <p:pic>
        <p:nvPicPr>
          <p:cNvPr id="367" name="Google Shape;367;p22"/>
          <p:cNvPicPr preferRelativeResize="0"/>
          <p:nvPr/>
        </p:nvPicPr>
        <p:blipFill rotWithShape="1">
          <a:blip r:embed="rId5">
            <a:alphaModFix/>
          </a:blip>
          <a:srcRect/>
          <a:stretch/>
        </p:blipFill>
        <p:spPr>
          <a:xfrm>
            <a:off x="474503" y="2451163"/>
            <a:ext cx="1016000" cy="1016000"/>
          </a:xfrm>
          <a:prstGeom prst="rect">
            <a:avLst/>
          </a:prstGeom>
          <a:noFill/>
          <a:ln>
            <a:noFill/>
          </a:ln>
        </p:spPr>
      </p:pic>
      <p:pic>
        <p:nvPicPr>
          <p:cNvPr id="368" name="Google Shape;368;p22"/>
          <p:cNvPicPr preferRelativeResize="0"/>
          <p:nvPr/>
        </p:nvPicPr>
        <p:blipFill rotWithShape="1">
          <a:blip r:embed="rId6">
            <a:alphaModFix/>
          </a:blip>
          <a:srcRect/>
          <a:stretch/>
        </p:blipFill>
        <p:spPr>
          <a:xfrm>
            <a:off x="2672170" y="2320335"/>
            <a:ext cx="1277655" cy="1277655"/>
          </a:xfrm>
          <a:prstGeom prst="rect">
            <a:avLst/>
          </a:prstGeom>
          <a:noFill/>
          <a:ln>
            <a:noFill/>
          </a:ln>
        </p:spPr>
      </p:pic>
      <p:pic>
        <p:nvPicPr>
          <p:cNvPr id="369" name="Google Shape;369;p22"/>
          <p:cNvPicPr preferRelativeResize="0"/>
          <p:nvPr/>
        </p:nvPicPr>
        <p:blipFill rotWithShape="1">
          <a:blip r:embed="rId7">
            <a:alphaModFix/>
          </a:blip>
          <a:srcRect/>
          <a:stretch/>
        </p:blipFill>
        <p:spPr>
          <a:xfrm>
            <a:off x="4593478" y="2450174"/>
            <a:ext cx="1076028" cy="1076028"/>
          </a:xfrm>
          <a:prstGeom prst="rect">
            <a:avLst/>
          </a:prstGeom>
          <a:noFill/>
          <a:ln>
            <a:noFill/>
          </a:ln>
        </p:spPr>
      </p:pic>
      <p:sp>
        <p:nvSpPr>
          <p:cNvPr id="17" name="Google Shape;361;p22">
            <a:extLst>
              <a:ext uri="{FF2B5EF4-FFF2-40B4-BE49-F238E27FC236}">
                <a16:creationId xmlns:a16="http://schemas.microsoft.com/office/drawing/2014/main" id="{7A8D76B9-FEAA-4808-8ECB-3F316E71CCE0}"/>
              </a:ext>
            </a:extLst>
          </p:cNvPr>
          <p:cNvSpPr txBox="1"/>
          <p:nvPr/>
        </p:nvSpPr>
        <p:spPr>
          <a:xfrm>
            <a:off x="8229587" y="1929099"/>
            <a:ext cx="272415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solidFill>
                  <a:schemeClr val="dk1"/>
                </a:solidFill>
                <a:latin typeface="Calibri"/>
                <a:cs typeface="Calibri"/>
                <a:sym typeface="Calibri"/>
              </a:rPr>
              <a:t>Lamphone</a:t>
            </a:r>
            <a:endParaRPr dirty="0"/>
          </a:p>
        </p:txBody>
      </p:sp>
      <p:pic>
        <p:nvPicPr>
          <p:cNvPr id="18" name="Google Shape;449;p26">
            <a:extLst>
              <a:ext uri="{FF2B5EF4-FFF2-40B4-BE49-F238E27FC236}">
                <a16:creationId xmlns:a16="http://schemas.microsoft.com/office/drawing/2014/main" id="{3B804096-14A3-4EBC-9C51-41DB605483DB}"/>
              </a:ext>
            </a:extLst>
          </p:cNvPr>
          <p:cNvPicPr preferRelativeResize="0"/>
          <p:nvPr/>
        </p:nvPicPr>
        <p:blipFill rotWithShape="1">
          <a:blip r:embed="rId8">
            <a:alphaModFix/>
          </a:blip>
          <a:srcRect l="-1075" t="5601" r="1075" b="1049"/>
          <a:stretch/>
        </p:blipFill>
        <p:spPr>
          <a:xfrm>
            <a:off x="8382050" y="2367084"/>
            <a:ext cx="1137780" cy="12144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dirty="0"/>
          </a:p>
        </p:txBody>
      </p:sp>
      <p:sp>
        <p:nvSpPr>
          <p:cNvPr id="378" name="Google Shape;378;p23"/>
          <p:cNvSpPr txBox="1">
            <a:spLocks noGrp="1"/>
          </p:cNvSpPr>
          <p:nvPr>
            <p:ph type="body" idx="1"/>
          </p:nvPr>
        </p:nvSpPr>
        <p:spPr>
          <a:xfrm>
            <a:off x="838200" y="1825625"/>
            <a:ext cx="10515600" cy="416877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9600"/>
              <a:buNone/>
            </a:pPr>
            <a:r>
              <a:rPr lang="en-US" sz="9600" dirty="0"/>
              <a:t>Threat Model</a:t>
            </a:r>
            <a:endParaRPr sz="9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The Little Seal Bug Attacks</a:t>
            </a:r>
            <a:endParaRPr b="1" dirty="0"/>
          </a:p>
        </p:txBody>
      </p:sp>
      <p:sp>
        <p:nvSpPr>
          <p:cNvPr id="384" name="Google Shape;38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dirty="0"/>
          </a:p>
        </p:txBody>
      </p:sp>
      <p:sp>
        <p:nvSpPr>
          <p:cNvPr id="387" name="Google Shape;387;p24"/>
          <p:cNvSpPr/>
          <p:nvPr/>
        </p:nvSpPr>
        <p:spPr>
          <a:xfrm>
            <a:off x="79513" y="1774981"/>
            <a:ext cx="12112487" cy="391072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1" name="Google Shape;391;p24"/>
          <p:cNvSpPr/>
          <p:nvPr/>
        </p:nvSpPr>
        <p:spPr>
          <a:xfrm>
            <a:off x="41413" y="1774981"/>
            <a:ext cx="12112487" cy="391072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Rectangle 1"/>
          <p:cNvSpPr/>
          <p:nvPr/>
        </p:nvSpPr>
        <p:spPr>
          <a:xfrm>
            <a:off x="296032" y="4043819"/>
            <a:ext cx="11726636" cy="1938992"/>
          </a:xfrm>
          <a:prstGeom prst="rect">
            <a:avLst/>
          </a:prstGeom>
          <a:solidFill>
            <a:srgbClr val="00B0F0"/>
          </a:solidFill>
        </p:spPr>
        <p:txBody>
          <a:bodyPr wrap="square">
            <a:spAutoFit/>
          </a:bodyPr>
          <a:lstStyle/>
          <a:p>
            <a:pPr marL="457200" indent="-457200">
              <a:buFont typeface="+mj-lt"/>
              <a:buAutoNum type="arabicPeriod"/>
            </a:pPr>
            <a:r>
              <a:rPr lang="en-US" sz="2400" dirty="0">
                <a:solidFill>
                  <a:schemeClr val="bg1"/>
                </a:solidFill>
              </a:rPr>
              <a:t>We assume that a victim makes the call/attends the meeting from an</a:t>
            </a:r>
            <a:br>
              <a:rPr lang="en-US" sz="2400" dirty="0">
                <a:solidFill>
                  <a:schemeClr val="bg1"/>
                </a:solidFill>
              </a:rPr>
            </a:br>
            <a:r>
              <a:rPr lang="en-US" sz="2400" dirty="0">
                <a:solidFill>
                  <a:schemeClr val="bg1"/>
                </a:solidFill>
              </a:rPr>
              <a:t>office/room that contains a little seal bug, in the form of a lightweight shiny object.</a:t>
            </a:r>
          </a:p>
          <a:p>
            <a:pPr marL="457200" indent="-457200">
              <a:buFont typeface="+mj-lt"/>
              <a:buAutoNum type="arabicPeriod"/>
            </a:pPr>
            <a:r>
              <a:rPr lang="en-US" sz="2400" dirty="0">
                <a:solidFill>
                  <a:schemeClr val="bg1"/>
                </a:solidFill>
              </a:rPr>
              <a:t>The sound 𝑠𝑛𝑑(𝑡) from the victim’s conversation creates fluctuations on the surface of a lightweight reflective object (e.g., an empty iced coffee can, desk ornaments) placed on a desk.</a:t>
            </a:r>
          </a:p>
        </p:txBody>
      </p:sp>
      <p:pic>
        <p:nvPicPr>
          <p:cNvPr id="5" name="Picture 4">
            <a:extLst>
              <a:ext uri="{FF2B5EF4-FFF2-40B4-BE49-F238E27FC236}">
                <a16:creationId xmlns:a16="http://schemas.microsoft.com/office/drawing/2014/main" id="{B013C134-E089-4EAC-88F2-D85FC1B1DC59}"/>
              </a:ext>
            </a:extLst>
          </p:cNvPr>
          <p:cNvPicPr>
            <a:picLocks noChangeAspect="1"/>
          </p:cNvPicPr>
          <p:nvPr/>
        </p:nvPicPr>
        <p:blipFill rotWithShape="1">
          <a:blip r:embed="rId3">
            <a:extLst>
              <a:ext uri="{28A0092B-C50C-407E-A947-70E740481C1C}">
                <a14:useLocalDpi xmlns:a14="http://schemas.microsoft.com/office/drawing/2010/main" val="0"/>
              </a:ext>
            </a:extLst>
          </a:blip>
          <a:srcRect r="54253"/>
          <a:stretch/>
        </p:blipFill>
        <p:spPr>
          <a:xfrm>
            <a:off x="621318" y="1965161"/>
            <a:ext cx="5009016" cy="195088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5" name="Google Shape;40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dirty="0"/>
          </a:p>
        </p:txBody>
      </p:sp>
      <p:sp>
        <p:nvSpPr>
          <p:cNvPr id="12" name="Google Shape;383;p24">
            <a:extLst>
              <a:ext uri="{FF2B5EF4-FFF2-40B4-BE49-F238E27FC236}">
                <a16:creationId xmlns:a16="http://schemas.microsoft.com/office/drawing/2014/main" id="{A2E23F9F-82D5-4B70-960D-4EAED6CFBCB1}"/>
              </a:ext>
            </a:extLst>
          </p:cNvPr>
          <p:cNvSpPr txBox="1">
            <a:spLocks/>
          </p:cNvSpPr>
          <p:nvPr/>
        </p:nvSpPr>
        <p:spPr>
          <a:xfrm>
            <a:off x="990600" y="517525"/>
            <a:ext cx="10515600" cy="1325563"/>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4400"/>
            </a:pPr>
            <a:r>
              <a:rPr lang="en-US" b="1" dirty="0"/>
              <a:t>The Little Seal Bug Attacks</a:t>
            </a:r>
          </a:p>
        </p:txBody>
      </p:sp>
      <p:sp>
        <p:nvSpPr>
          <p:cNvPr id="14" name="Rectangle 13">
            <a:extLst>
              <a:ext uri="{FF2B5EF4-FFF2-40B4-BE49-F238E27FC236}">
                <a16:creationId xmlns:a16="http://schemas.microsoft.com/office/drawing/2014/main" id="{94BF36FB-1AAD-4964-B349-043B5C9F5F13}"/>
              </a:ext>
            </a:extLst>
          </p:cNvPr>
          <p:cNvSpPr/>
          <p:nvPr/>
        </p:nvSpPr>
        <p:spPr>
          <a:xfrm>
            <a:off x="300415" y="4038123"/>
            <a:ext cx="11895969" cy="1200329"/>
          </a:xfrm>
          <a:prstGeom prst="rect">
            <a:avLst/>
          </a:prstGeom>
          <a:solidFill>
            <a:srgbClr val="FF0000"/>
          </a:solidFill>
        </p:spPr>
        <p:txBody>
          <a:bodyPr wrap="square">
            <a:spAutoFit/>
          </a:bodyPr>
          <a:lstStyle/>
          <a:p>
            <a:pPr marL="457200" indent="-457200">
              <a:buFont typeface="+mj-lt"/>
              <a:buAutoNum type="arabicPeriod" startAt="3"/>
            </a:pPr>
            <a:r>
              <a:rPr lang="en-US" sz="2400" dirty="0">
                <a:solidFill>
                  <a:schemeClr val="bg1"/>
                </a:solidFill>
              </a:rPr>
              <a:t>The eavesdropper directs a photodiode at the lightweight shiny object via a telescope. </a:t>
            </a:r>
          </a:p>
          <a:p>
            <a:pPr marL="457200" indent="-457200">
              <a:buFont typeface="+mj-lt"/>
              <a:buAutoNum type="arabicPeriod" startAt="3"/>
            </a:pPr>
            <a:r>
              <a:rPr lang="en-US" sz="2400" dirty="0">
                <a:solidFill>
                  <a:schemeClr val="bg1"/>
                </a:solidFill>
              </a:rPr>
              <a:t>The optical signal 𝑜𝑝𝑡(𝑡) is sampled from the photodiode via an ADC.</a:t>
            </a:r>
          </a:p>
          <a:p>
            <a:pPr marL="457200" indent="-457200">
              <a:buFont typeface="+mj-lt"/>
              <a:buAutoNum type="arabicPeriod" startAt="3"/>
            </a:pPr>
            <a:r>
              <a:rPr lang="en-US" sz="2400" dirty="0">
                <a:solidFill>
                  <a:schemeClr val="bg1"/>
                </a:solidFill>
              </a:rPr>
              <a:t>An algorithm is used to recover the acoustic signal 𝑠𝑛𝑑∗(𝑡).</a:t>
            </a:r>
          </a:p>
        </p:txBody>
      </p:sp>
      <p:pic>
        <p:nvPicPr>
          <p:cNvPr id="9" name="Picture 8">
            <a:extLst>
              <a:ext uri="{FF2B5EF4-FFF2-40B4-BE49-F238E27FC236}">
                <a16:creationId xmlns:a16="http://schemas.microsoft.com/office/drawing/2014/main" id="{DECE354D-2435-415C-B650-14886C9BC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17" y="1965161"/>
            <a:ext cx="10949365" cy="19508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5" name="Google Shape;40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dirty="0"/>
          </a:p>
        </p:txBody>
      </p:sp>
      <p:sp>
        <p:nvSpPr>
          <p:cNvPr id="12" name="Google Shape;383;p24">
            <a:extLst>
              <a:ext uri="{FF2B5EF4-FFF2-40B4-BE49-F238E27FC236}">
                <a16:creationId xmlns:a16="http://schemas.microsoft.com/office/drawing/2014/main" id="{A2E23F9F-82D5-4B70-960D-4EAED6CFBCB1}"/>
              </a:ext>
            </a:extLst>
          </p:cNvPr>
          <p:cNvSpPr txBox="1">
            <a:spLocks/>
          </p:cNvSpPr>
          <p:nvPr/>
        </p:nvSpPr>
        <p:spPr>
          <a:xfrm>
            <a:off x="990600" y="517525"/>
            <a:ext cx="10515600" cy="1325563"/>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4400"/>
            </a:pPr>
            <a:r>
              <a:rPr lang="en-US" b="1" dirty="0"/>
              <a:t>The Little Seal Bug Attacks</a:t>
            </a:r>
          </a:p>
        </p:txBody>
      </p:sp>
      <p:sp>
        <p:nvSpPr>
          <p:cNvPr id="7" name="Rectangle 6">
            <a:extLst>
              <a:ext uri="{FF2B5EF4-FFF2-40B4-BE49-F238E27FC236}">
                <a16:creationId xmlns:a16="http://schemas.microsoft.com/office/drawing/2014/main" id="{03B59B62-3430-490E-8331-995AA2BF9BEB}"/>
              </a:ext>
            </a:extLst>
          </p:cNvPr>
          <p:cNvSpPr/>
          <p:nvPr/>
        </p:nvSpPr>
        <p:spPr>
          <a:xfrm>
            <a:off x="685799" y="4597488"/>
            <a:ext cx="10202333" cy="2308324"/>
          </a:xfrm>
          <a:prstGeom prst="rect">
            <a:avLst/>
          </a:prstGeom>
        </p:spPr>
        <p:txBody>
          <a:bodyPr wrap="square">
            <a:spAutoFit/>
          </a:bodyPr>
          <a:lstStyle/>
          <a:p>
            <a:pPr lvl="0"/>
            <a:r>
              <a:rPr lang="en-US" sz="2400" dirty="0">
                <a:solidFill>
                  <a:schemeClr val="dk1"/>
                </a:solidFill>
                <a:ea typeface="Calibri"/>
                <a:cs typeface="Calibri"/>
                <a:sym typeface="Calibri"/>
              </a:rPr>
              <a:t>From an eavesdropper’s perspective, The Little Seal Bug’s threat model is </a:t>
            </a:r>
          </a:p>
          <a:p>
            <a:pPr marL="342900" lvl="0" indent="-342900">
              <a:buFont typeface="Arial" panose="020B0604020202020204" pitchFamily="34" charset="0"/>
              <a:buChar char="•"/>
            </a:pPr>
            <a:r>
              <a:rPr lang="en-US" sz="2400" b="1" dirty="0">
                <a:solidFill>
                  <a:srgbClr val="00B050"/>
                </a:solidFill>
                <a:ea typeface="Calibri"/>
                <a:cs typeface="Calibri"/>
                <a:sym typeface="Calibri"/>
              </a:rPr>
              <a:t>External</a:t>
            </a:r>
            <a:r>
              <a:rPr lang="en-US" sz="2400" dirty="0">
                <a:solidFill>
                  <a:schemeClr val="dk1"/>
                </a:solidFill>
                <a:ea typeface="Calibri"/>
                <a:cs typeface="Calibri"/>
                <a:sym typeface="Calibri"/>
              </a:rPr>
              <a:t> </a:t>
            </a:r>
          </a:p>
          <a:p>
            <a:pPr marL="342900" lvl="0" indent="-342900">
              <a:buFont typeface="Arial" panose="020B0604020202020204" pitchFamily="34" charset="0"/>
              <a:buChar char="•"/>
            </a:pPr>
            <a:r>
              <a:rPr lang="en-US" sz="2400" b="1" dirty="0">
                <a:solidFill>
                  <a:srgbClr val="00B050"/>
                </a:solidFill>
                <a:ea typeface="Calibri"/>
                <a:cs typeface="Calibri"/>
                <a:sym typeface="Calibri"/>
              </a:rPr>
              <a:t>Passive</a:t>
            </a:r>
            <a:endParaRPr lang="en-US" sz="2400" b="1" dirty="0">
              <a:solidFill>
                <a:schemeClr val="dk1"/>
              </a:solidFill>
              <a:ea typeface="Calibri"/>
              <a:cs typeface="Calibri"/>
              <a:sym typeface="Calibri"/>
            </a:endParaRPr>
          </a:p>
          <a:p>
            <a:pPr marL="342900" lvl="0" indent="-342900">
              <a:buFont typeface="Arial" panose="020B0604020202020204" pitchFamily="34" charset="0"/>
              <a:buChar char="•"/>
            </a:pPr>
            <a:r>
              <a:rPr lang="en-US" sz="2400" dirty="0">
                <a:solidFill>
                  <a:schemeClr val="dk1"/>
                </a:solidFill>
                <a:ea typeface="Calibri"/>
                <a:cs typeface="Calibri"/>
                <a:sym typeface="Calibri"/>
              </a:rPr>
              <a:t>Can be applied in </a:t>
            </a:r>
            <a:r>
              <a:rPr lang="en-US" sz="2400" b="1" dirty="0">
                <a:solidFill>
                  <a:srgbClr val="00B050"/>
                </a:solidFill>
                <a:ea typeface="Calibri"/>
                <a:cs typeface="Calibri"/>
                <a:sym typeface="Calibri"/>
              </a:rPr>
              <a:t>real-time</a:t>
            </a:r>
            <a:r>
              <a:rPr lang="en-US" sz="2400" dirty="0">
                <a:solidFill>
                  <a:schemeClr val="dk1"/>
                </a:solidFill>
                <a:ea typeface="Calibri"/>
                <a:cs typeface="Calibri"/>
                <a:sym typeface="Calibri"/>
              </a:rPr>
              <a:t>.</a:t>
            </a:r>
          </a:p>
          <a:p>
            <a:pPr marL="342900" lvl="0" indent="-342900">
              <a:buFont typeface="Arial" panose="020B0604020202020204" pitchFamily="34" charset="0"/>
              <a:buChar char="•"/>
            </a:pPr>
            <a:r>
              <a:rPr lang="en-US" sz="2400" dirty="0"/>
              <a:t>Based on more commonly used objects (e.g., a smartphone stand, an empty beverage can, desktop ornaments, </a:t>
            </a:r>
            <a:r>
              <a:rPr lang="en-US" sz="2400" dirty="0" err="1"/>
              <a:t>etc</a:t>
            </a:r>
            <a:r>
              <a:rPr lang="en-US" sz="2400" dirty="0"/>
              <a:t>).</a:t>
            </a:r>
          </a:p>
        </p:txBody>
      </p:sp>
      <p:pic>
        <p:nvPicPr>
          <p:cNvPr id="6" name="Picture 5">
            <a:extLst>
              <a:ext uri="{FF2B5EF4-FFF2-40B4-BE49-F238E27FC236}">
                <a16:creationId xmlns:a16="http://schemas.microsoft.com/office/drawing/2014/main" id="{E1B8321C-C8F8-428E-8D4D-4A5804649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17" y="1965161"/>
            <a:ext cx="10949365" cy="1950889"/>
          </a:xfrm>
          <a:prstGeom prst="rect">
            <a:avLst/>
          </a:prstGeom>
        </p:spPr>
      </p:pic>
    </p:spTree>
    <p:extLst>
      <p:ext uri="{BB962C8B-B14F-4D97-AF65-F5344CB8AC3E}">
        <p14:creationId xmlns:p14="http://schemas.microsoft.com/office/powerpoint/2010/main" val="159278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93;p56">
            <a:extLst>
              <a:ext uri="{FF2B5EF4-FFF2-40B4-BE49-F238E27FC236}">
                <a16:creationId xmlns:a16="http://schemas.microsoft.com/office/drawing/2014/main" id="{2C6DEF99-2351-40D6-9E67-E47C91ECEDBE}"/>
              </a:ext>
            </a:extLst>
          </p:cNvPr>
          <p:cNvSpPr txBox="1">
            <a:spLocks noGrp="1"/>
          </p:cNvSpPr>
          <p:nvPr/>
        </p:nvSpPr>
        <p:spPr>
          <a:xfrm>
            <a:off x="838200" y="1344613"/>
            <a:ext cx="10515600" cy="416877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90000"/>
              </a:lnSpc>
              <a:spcBef>
                <a:spcPts val="0"/>
              </a:spcBef>
              <a:spcAft>
                <a:spcPts val="0"/>
              </a:spcAft>
              <a:buClr>
                <a:schemeClr val="dk1"/>
              </a:buClr>
              <a:buSzPts val="4800"/>
              <a:buNone/>
            </a:pPr>
            <a:endParaRPr sz="4800" dirty="0"/>
          </a:p>
          <a:p>
            <a:pPr marL="0" lvl="0" indent="0" algn="ctr" rtl="0">
              <a:lnSpc>
                <a:spcPct val="90000"/>
              </a:lnSpc>
              <a:spcBef>
                <a:spcPts val="1000"/>
              </a:spcBef>
              <a:spcAft>
                <a:spcPts val="0"/>
              </a:spcAft>
              <a:buClr>
                <a:schemeClr val="dk1"/>
              </a:buClr>
              <a:buSzPts val="9600"/>
              <a:buNone/>
            </a:pPr>
            <a:r>
              <a:rPr lang="en-US" sz="9600" dirty="0"/>
              <a:t>Analysis</a:t>
            </a:r>
            <a:endParaRPr sz="9600" dirty="0"/>
          </a:p>
        </p:txBody>
      </p:sp>
    </p:spTree>
    <p:extLst>
      <p:ext uri="{BB962C8B-B14F-4D97-AF65-F5344CB8AC3E}">
        <p14:creationId xmlns:p14="http://schemas.microsoft.com/office/powerpoint/2010/main" val="72220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rPr>
              <a:t>Researchers</a:t>
            </a:r>
            <a:endParaRPr b="1" dirty="0"/>
          </a:p>
        </p:txBody>
      </p:sp>
      <p:sp>
        <p:nvSpPr>
          <p:cNvPr id="111" name="Google Shape;11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pic>
        <p:nvPicPr>
          <p:cNvPr id="112" name="Google Shape;112;p3"/>
          <p:cNvPicPr preferRelativeResize="0"/>
          <p:nvPr/>
        </p:nvPicPr>
        <p:blipFill rotWithShape="1">
          <a:blip r:embed="rId3">
            <a:alphaModFix/>
          </a:blip>
          <a:srcRect/>
          <a:stretch/>
        </p:blipFill>
        <p:spPr>
          <a:xfrm>
            <a:off x="944880" y="1690688"/>
            <a:ext cx="1973580" cy="2165133"/>
          </a:xfrm>
          <a:prstGeom prst="rect">
            <a:avLst/>
          </a:prstGeom>
          <a:noFill/>
          <a:ln>
            <a:noFill/>
          </a:ln>
        </p:spPr>
      </p:pic>
      <p:pic>
        <p:nvPicPr>
          <p:cNvPr id="113" name="Google Shape;113;p3"/>
          <p:cNvPicPr preferRelativeResize="0"/>
          <p:nvPr/>
        </p:nvPicPr>
        <p:blipFill rotWithShape="1">
          <a:blip r:embed="rId4">
            <a:alphaModFix/>
          </a:blip>
          <a:srcRect/>
          <a:stretch/>
        </p:blipFill>
        <p:spPr>
          <a:xfrm>
            <a:off x="6755466" y="1690688"/>
            <a:ext cx="2309574" cy="2194284"/>
          </a:xfrm>
          <a:prstGeom prst="rect">
            <a:avLst/>
          </a:prstGeom>
          <a:noFill/>
          <a:ln>
            <a:noFill/>
          </a:ln>
        </p:spPr>
      </p:pic>
      <p:sp>
        <p:nvSpPr>
          <p:cNvPr id="115" name="Google Shape;115;p3"/>
          <p:cNvSpPr txBox="1"/>
          <p:nvPr/>
        </p:nvSpPr>
        <p:spPr>
          <a:xfrm>
            <a:off x="944880" y="3946235"/>
            <a:ext cx="177437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Calibri"/>
                <a:ea typeface="Calibri"/>
                <a:cs typeface="Calibri"/>
                <a:sym typeface="Calibri"/>
              </a:rPr>
              <a:t>Ben Nassi</a:t>
            </a:r>
            <a:endParaRPr dirty="0"/>
          </a:p>
        </p:txBody>
      </p:sp>
      <p:sp>
        <p:nvSpPr>
          <p:cNvPr id="117" name="Google Shape;117;p3"/>
          <p:cNvSpPr txBox="1"/>
          <p:nvPr/>
        </p:nvSpPr>
        <p:spPr>
          <a:xfrm>
            <a:off x="6951980" y="3975386"/>
            <a:ext cx="1997166"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Calibri"/>
                <a:ea typeface="Calibri"/>
                <a:cs typeface="Calibri"/>
                <a:sym typeface="Calibri"/>
              </a:rPr>
              <a:t>Prof. Yuval Elovici</a:t>
            </a:r>
            <a:endParaRPr sz="1800" b="1" i="0" u="none" strike="noStrike" cap="none" dirty="0">
              <a:solidFill>
                <a:schemeClr val="dk1"/>
              </a:solidFill>
              <a:latin typeface="Calibri"/>
              <a:ea typeface="Calibri"/>
              <a:cs typeface="Calibri"/>
              <a:sym typeface="Calibri"/>
            </a:endParaRPr>
          </a:p>
        </p:txBody>
      </p:sp>
      <p:sp>
        <p:nvSpPr>
          <p:cNvPr id="118" name="Google Shape;118;p3"/>
          <p:cNvSpPr txBox="1"/>
          <p:nvPr/>
        </p:nvSpPr>
        <p:spPr>
          <a:xfrm>
            <a:off x="9473112" y="3975386"/>
            <a:ext cx="186055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Calibri"/>
                <a:ea typeface="Calibri"/>
                <a:cs typeface="Calibri"/>
                <a:sym typeface="Calibri"/>
              </a:rPr>
              <a:t>Dr. </a:t>
            </a:r>
            <a:r>
              <a:rPr lang="en-US" sz="1800" b="1" i="0" u="none" strike="noStrike" cap="none"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4"/>
                  </a:ext>
                </a:extLst>
              </a:rPr>
              <a:t>Boris </a:t>
            </a:r>
            <a:r>
              <a:rPr lang="en-US" sz="1800" b="1" i="0" u="none" strike="noStrike" cap="none" dirty="0">
                <a:solidFill>
                  <a:schemeClr val="dk1"/>
                </a:solidFill>
                <a:latin typeface="Calibri"/>
                <a:ea typeface="Calibri"/>
                <a:cs typeface="Calibri"/>
                <a:sym typeface="Calibri"/>
              </a:rPr>
              <a:t>Zadov</a:t>
            </a:r>
            <a:endParaRPr sz="1800" b="1" i="0" u="none" strike="noStrike" cap="none" dirty="0">
              <a:solidFill>
                <a:schemeClr val="dk1"/>
              </a:solidFill>
              <a:latin typeface="Calibri"/>
              <a:ea typeface="Calibri"/>
              <a:cs typeface="Calibri"/>
              <a:sym typeface="Calibri"/>
            </a:endParaRPr>
          </a:p>
        </p:txBody>
      </p:sp>
      <p:sp>
        <p:nvSpPr>
          <p:cNvPr id="119" name="Google Shape;119;p3"/>
          <p:cNvSpPr txBox="1"/>
          <p:nvPr/>
        </p:nvSpPr>
        <p:spPr>
          <a:xfrm>
            <a:off x="3858204" y="3975386"/>
            <a:ext cx="186055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Calibri"/>
                <a:ea typeface="Calibri"/>
                <a:cs typeface="Calibri"/>
                <a:sym typeface="Calibri"/>
              </a:rPr>
              <a:t>Raz </a:t>
            </a:r>
            <a:r>
              <a:rPr lang="en-US" sz="1800" b="1" i="0" u="none" strike="noStrike" cap="none" dirty="0" err="1">
                <a:solidFill>
                  <a:schemeClr val="dk1"/>
                </a:solidFill>
                <a:latin typeface="Calibri"/>
                <a:ea typeface="Calibri"/>
                <a:cs typeface="Calibri"/>
                <a:sym typeface="Calibri"/>
              </a:rPr>
              <a:t>Swissa</a:t>
            </a:r>
            <a:endParaRPr sz="1800" b="1" i="0" u="none" strike="noStrike" cap="none" dirty="0">
              <a:solidFill>
                <a:schemeClr val="dk1"/>
              </a:solidFill>
              <a:latin typeface="Calibri"/>
              <a:ea typeface="Calibri"/>
              <a:cs typeface="Calibri"/>
              <a:sym typeface="Calibri"/>
            </a:endParaRPr>
          </a:p>
        </p:txBody>
      </p:sp>
      <p:pic>
        <p:nvPicPr>
          <p:cNvPr id="121" name="Google Shape;121;p3" descr="Global Health Summer Program at the Ben-Gurion University of the ..."/>
          <p:cNvPicPr preferRelativeResize="0"/>
          <p:nvPr/>
        </p:nvPicPr>
        <p:blipFill rotWithShape="1">
          <a:blip r:embed="rId5">
            <a:alphaModFix/>
          </a:blip>
          <a:srcRect/>
          <a:stretch/>
        </p:blipFill>
        <p:spPr>
          <a:xfrm>
            <a:off x="569231" y="5856548"/>
            <a:ext cx="3502026" cy="924146"/>
          </a:xfrm>
          <a:prstGeom prst="rect">
            <a:avLst/>
          </a:prstGeom>
          <a:noFill/>
          <a:ln>
            <a:noFill/>
          </a:ln>
        </p:spPr>
      </p:pic>
      <p:pic>
        <p:nvPicPr>
          <p:cNvPr id="3" name="Picture 2"/>
          <p:cNvPicPr>
            <a:picLocks noChangeAspect="1"/>
          </p:cNvPicPr>
          <p:nvPr/>
        </p:nvPicPr>
        <p:blipFill rotWithShape="1">
          <a:blip r:embed="rId6"/>
          <a:srcRect l="4591" t="10174" r="5584"/>
          <a:stretch/>
        </p:blipFill>
        <p:spPr>
          <a:xfrm>
            <a:off x="9800339" y="1690688"/>
            <a:ext cx="1660010" cy="2213346"/>
          </a:xfrm>
          <a:prstGeom prst="rect">
            <a:avLst/>
          </a:prstGeom>
        </p:spPr>
      </p:pic>
      <p:pic>
        <p:nvPicPr>
          <p:cNvPr id="4" name="Picture 3">
            <a:extLst>
              <a:ext uri="{FF2B5EF4-FFF2-40B4-BE49-F238E27FC236}">
                <a16:creationId xmlns:a16="http://schemas.microsoft.com/office/drawing/2014/main" id="{5E7C7C43-40FA-4077-97FF-99CA16F48539}"/>
              </a:ext>
            </a:extLst>
          </p:cNvPr>
          <p:cNvPicPr>
            <a:picLocks noChangeAspect="1"/>
          </p:cNvPicPr>
          <p:nvPr/>
        </p:nvPicPr>
        <p:blipFill>
          <a:blip r:embed="rId7"/>
          <a:stretch>
            <a:fillRect/>
          </a:stretch>
        </p:blipFill>
        <p:spPr>
          <a:xfrm>
            <a:off x="3677920" y="1690689"/>
            <a:ext cx="2210874" cy="2165132"/>
          </a:xfrm>
          <a:prstGeom prst="rect">
            <a:avLst/>
          </a:prstGeom>
        </p:spPr>
      </p:pic>
      <p:pic>
        <p:nvPicPr>
          <p:cNvPr id="13" name="Picture 12">
            <a:extLst>
              <a:ext uri="{FF2B5EF4-FFF2-40B4-BE49-F238E27FC236}">
                <a16:creationId xmlns:a16="http://schemas.microsoft.com/office/drawing/2014/main" id="{CAA5C568-EFBF-4F28-8DFF-43083ABADAE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7193" r="5127" b="12663"/>
          <a:stretch/>
        </p:blipFill>
        <p:spPr>
          <a:xfrm>
            <a:off x="6951980" y="44716"/>
            <a:ext cx="5175979" cy="637822"/>
          </a:xfrm>
          <a:prstGeom prst="rect">
            <a:avLst/>
          </a:prstGeom>
        </p:spPr>
      </p:pic>
    </p:spTree>
    <p:extLst>
      <p:ext uri="{BB962C8B-B14F-4D97-AF65-F5344CB8AC3E}">
        <p14:creationId xmlns:p14="http://schemas.microsoft.com/office/powerpoint/2010/main" val="631845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2"/>
          <p:cNvSpPr txBox="1">
            <a:spLocks noGrp="1"/>
          </p:cNvSpPr>
          <p:nvPr>
            <p:ph type="title"/>
          </p:nvPr>
        </p:nvSpPr>
        <p:spPr>
          <a:xfrm>
            <a:off x="911225" y="16033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Measuring reflective object’s Vibrations</a:t>
            </a:r>
            <a:endParaRPr b="1" dirty="0"/>
          </a:p>
        </p:txBody>
      </p:sp>
      <p:sp>
        <p:nvSpPr>
          <p:cNvPr id="551" name="Google Shape;551;p32"/>
          <p:cNvSpPr txBox="1">
            <a:spLocks noGrp="1"/>
          </p:cNvSpPr>
          <p:nvPr>
            <p:ph type="body" idx="1"/>
          </p:nvPr>
        </p:nvSpPr>
        <p:spPr>
          <a:xfrm>
            <a:off x="765175" y="1566532"/>
            <a:ext cx="6959885" cy="4961069"/>
          </a:xfrm>
          <a:prstGeom prst="rect">
            <a:avLst/>
          </a:prstGeom>
          <a:noFill/>
          <a:ln>
            <a:noFill/>
          </a:ln>
        </p:spPr>
        <p:txBody>
          <a:bodyPr spcFirstLastPara="1" wrap="square" lIns="91425" tIns="45700" rIns="91425" bIns="45700" anchor="t" anchorCtr="0">
            <a:noAutofit/>
          </a:bodyPr>
          <a:lstStyle/>
          <a:p>
            <a:pPr marL="457200" lvl="1" indent="0" algn="l" rtl="0">
              <a:lnSpc>
                <a:spcPct val="110000"/>
              </a:lnSpc>
              <a:spcBef>
                <a:spcPts val="0"/>
              </a:spcBef>
              <a:spcAft>
                <a:spcPts val="0"/>
              </a:spcAft>
              <a:buClr>
                <a:schemeClr val="dk1"/>
              </a:buClr>
              <a:buSzPts val="2220"/>
              <a:buNone/>
            </a:pPr>
            <a:r>
              <a:rPr lang="en-US" u="sng" dirty="0"/>
              <a:t>Experiment</a:t>
            </a:r>
            <a:endParaRPr dirty="0"/>
          </a:p>
          <a:p>
            <a:pPr lvl="1">
              <a:lnSpc>
                <a:spcPct val="110000"/>
              </a:lnSpc>
              <a:buSzPts val="2220"/>
            </a:pPr>
            <a:r>
              <a:rPr lang="en-US" dirty="0"/>
              <a:t>We took a shiny weight (50 grams)</a:t>
            </a:r>
          </a:p>
          <a:p>
            <a:pPr lvl="1">
              <a:lnSpc>
                <a:spcPct val="110000"/>
              </a:lnSpc>
              <a:buSzPts val="2220"/>
            </a:pPr>
            <a:endParaRPr lang="en-US" dirty="0"/>
          </a:p>
          <a:p>
            <a:pPr lvl="1">
              <a:lnSpc>
                <a:spcPct val="110000"/>
              </a:lnSpc>
              <a:buSzPts val="2220"/>
            </a:pPr>
            <a:r>
              <a:rPr lang="en-US" dirty="0"/>
              <a:t>We connected the weight to a gyroscope that was connected to Raspberry Pi 3. </a:t>
            </a:r>
          </a:p>
          <a:p>
            <a:pPr lvl="1">
              <a:lnSpc>
                <a:spcPct val="110000"/>
              </a:lnSpc>
              <a:buSzPts val="2220"/>
            </a:pPr>
            <a:endParaRPr lang="en-US" dirty="0"/>
          </a:p>
          <a:p>
            <a:pPr lvl="1">
              <a:lnSpc>
                <a:spcPct val="110000"/>
              </a:lnSpc>
              <a:buSzPts val="2220"/>
            </a:pPr>
            <a:r>
              <a:rPr lang="en-US" dirty="0"/>
              <a:t>We played a frequency scan (200-1500 Hz) from speakers placed 10 cm from the weight (at 75 dB).</a:t>
            </a:r>
          </a:p>
        </p:txBody>
      </p:sp>
      <p:sp>
        <p:nvSpPr>
          <p:cNvPr id="552" name="Google Shape;552;p32" descr="lab2.jpe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53" name="Google Shape;553;p32" descr="lab2.jpe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54" name="Google Shape;554;p32" descr="lab2.jpeg"/>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129C40F4-B10B-41E0-8D10-6D12A109D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317" y="2265028"/>
            <a:ext cx="4189058" cy="27935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Measuring reflective object’s Vibrations</a:t>
            </a:r>
            <a:endParaRPr b="1" dirty="0"/>
          </a:p>
        </p:txBody>
      </p:sp>
      <p:sp>
        <p:nvSpPr>
          <p:cNvPr id="552" name="Google Shape;552;p32" descr="lab2.jpe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53" name="Google Shape;553;p32" descr="lab2.jpe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54" name="Google Shape;554;p32" descr="lab2.jpeg"/>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 name="Google Shape;564;p33">
            <a:extLst>
              <a:ext uri="{FF2B5EF4-FFF2-40B4-BE49-F238E27FC236}">
                <a16:creationId xmlns:a16="http://schemas.microsoft.com/office/drawing/2014/main" id="{9EEC9AF6-B47C-4C9A-BEB2-77DB5E15F57F}"/>
              </a:ext>
            </a:extLst>
          </p:cNvPr>
          <p:cNvSpPr txBox="1">
            <a:spLocks noGrp="1"/>
          </p:cNvSpPr>
          <p:nvPr/>
        </p:nvSpPr>
        <p:spPr>
          <a:xfrm>
            <a:off x="698090" y="2146504"/>
            <a:ext cx="6516442" cy="18319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57200" lvl="1" indent="0" algn="l" rtl="0">
              <a:lnSpc>
                <a:spcPct val="120000"/>
              </a:lnSpc>
              <a:spcBef>
                <a:spcPts val="0"/>
              </a:spcBef>
              <a:spcAft>
                <a:spcPts val="0"/>
              </a:spcAft>
              <a:buClr>
                <a:schemeClr val="dk1"/>
              </a:buClr>
              <a:buSzPts val="2400"/>
              <a:buNone/>
            </a:pPr>
            <a:r>
              <a:rPr lang="en-US" u="sng" dirty="0"/>
              <a:t>Results</a:t>
            </a:r>
            <a:endParaRPr dirty="0"/>
          </a:p>
          <a:p>
            <a:pPr marL="457200" lvl="1" indent="0" algn="l" rtl="0">
              <a:lnSpc>
                <a:spcPct val="120000"/>
              </a:lnSpc>
              <a:spcBef>
                <a:spcPts val="500"/>
              </a:spcBef>
              <a:spcAft>
                <a:spcPts val="0"/>
              </a:spcAft>
              <a:buClr>
                <a:schemeClr val="dk1"/>
              </a:buClr>
              <a:buSzPts val="2400"/>
              <a:buNone/>
            </a:pPr>
            <a:r>
              <a:rPr lang="en-US" dirty="0"/>
              <a:t>The figure presents a spectrogram extracted from the measurements obtained by the gyroscope. </a:t>
            </a:r>
          </a:p>
          <a:p>
            <a:pPr marL="457200" lvl="1" indent="0" algn="l" rtl="0">
              <a:lnSpc>
                <a:spcPct val="120000"/>
              </a:lnSpc>
              <a:spcBef>
                <a:spcPts val="500"/>
              </a:spcBef>
              <a:spcAft>
                <a:spcPts val="0"/>
              </a:spcAft>
              <a:buClr>
                <a:schemeClr val="dk1"/>
              </a:buClr>
              <a:buSzPts val="2400"/>
              <a:buNone/>
            </a:pPr>
            <a:r>
              <a:rPr lang="en-US" dirty="0"/>
              <a:t>As can be seen from the spectrogram, the weight vibrates based on the nearby sound.</a:t>
            </a:r>
            <a:endParaRPr dirty="0"/>
          </a:p>
          <a:p>
            <a:pPr marL="457200" lvl="1" indent="0" algn="l" rtl="0">
              <a:lnSpc>
                <a:spcPct val="120000"/>
              </a:lnSpc>
              <a:spcBef>
                <a:spcPts val="500"/>
              </a:spcBef>
              <a:spcAft>
                <a:spcPts val="0"/>
              </a:spcAft>
              <a:buClr>
                <a:schemeClr val="dk1"/>
              </a:buClr>
              <a:buSzPts val="2400"/>
              <a:buNone/>
            </a:pPr>
            <a:endParaRPr dirty="0"/>
          </a:p>
          <a:p>
            <a:pPr marL="685800" lvl="1" indent="-76200" algn="l" rtl="0">
              <a:lnSpc>
                <a:spcPct val="120000"/>
              </a:lnSpc>
              <a:spcBef>
                <a:spcPts val="500"/>
              </a:spcBef>
              <a:spcAft>
                <a:spcPts val="0"/>
              </a:spcAft>
              <a:buClr>
                <a:schemeClr val="dk1"/>
              </a:buClr>
              <a:buSzPts val="2400"/>
              <a:buNone/>
            </a:pPr>
            <a:endParaRPr dirty="0"/>
          </a:p>
        </p:txBody>
      </p:sp>
      <p:pic>
        <p:nvPicPr>
          <p:cNvPr id="6" name="Picture 5">
            <a:extLst>
              <a:ext uri="{FF2B5EF4-FFF2-40B4-BE49-F238E27FC236}">
                <a16:creationId xmlns:a16="http://schemas.microsoft.com/office/drawing/2014/main" id="{028EDAAD-460C-43B1-9D37-893698332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972" y="2072373"/>
            <a:ext cx="5021915" cy="2382794"/>
          </a:xfrm>
          <a:prstGeom prst="rect">
            <a:avLst/>
          </a:prstGeom>
        </p:spPr>
      </p:pic>
    </p:spTree>
    <p:extLst>
      <p:ext uri="{BB962C8B-B14F-4D97-AF65-F5344CB8AC3E}">
        <p14:creationId xmlns:p14="http://schemas.microsoft.com/office/powerpoint/2010/main" val="4280768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Analyzing light reflected from the object</a:t>
            </a:r>
            <a:endParaRPr b="1" dirty="0"/>
          </a:p>
        </p:txBody>
      </p:sp>
      <p:sp>
        <p:nvSpPr>
          <p:cNvPr id="551" name="Google Shape;551;p32"/>
          <p:cNvSpPr txBox="1">
            <a:spLocks noGrp="1"/>
          </p:cNvSpPr>
          <p:nvPr>
            <p:ph type="body" idx="1"/>
          </p:nvPr>
        </p:nvSpPr>
        <p:spPr>
          <a:xfrm>
            <a:off x="955646" y="1330674"/>
            <a:ext cx="10067954" cy="3954391"/>
          </a:xfrm>
          <a:prstGeom prst="rect">
            <a:avLst/>
          </a:prstGeom>
          <a:noFill/>
          <a:ln>
            <a:noFill/>
          </a:ln>
        </p:spPr>
        <p:txBody>
          <a:bodyPr spcFirstLastPara="1" wrap="square" lIns="91425" tIns="45700" rIns="91425" bIns="45700" anchor="t" anchorCtr="0">
            <a:noAutofit/>
          </a:bodyPr>
          <a:lstStyle/>
          <a:p>
            <a:pPr marL="457200" lvl="1" indent="0" algn="l" rtl="0">
              <a:lnSpc>
                <a:spcPct val="110000"/>
              </a:lnSpc>
              <a:spcBef>
                <a:spcPts val="0"/>
              </a:spcBef>
              <a:spcAft>
                <a:spcPts val="0"/>
              </a:spcAft>
              <a:buClr>
                <a:schemeClr val="dk1"/>
              </a:buClr>
              <a:buSzPts val="2220"/>
              <a:buNone/>
            </a:pPr>
            <a:r>
              <a:rPr lang="en-US" sz="1800" u="sng" dirty="0"/>
              <a:t>Experiment</a:t>
            </a:r>
            <a:endParaRPr sz="1800" dirty="0"/>
          </a:p>
          <a:p>
            <a:pPr lvl="1">
              <a:lnSpc>
                <a:spcPct val="110000"/>
              </a:lnSpc>
              <a:buSzPts val="2220"/>
            </a:pPr>
            <a:r>
              <a:rPr lang="en-US" sz="1800" dirty="0"/>
              <a:t>We directed a telescope at the weight.</a:t>
            </a:r>
          </a:p>
          <a:p>
            <a:pPr lvl="1">
              <a:lnSpc>
                <a:spcPct val="110000"/>
              </a:lnSpc>
              <a:buSzPts val="2220"/>
            </a:pPr>
            <a:r>
              <a:rPr lang="en-US" sz="1800" dirty="0"/>
              <a:t>We mounted a photodiode (the Thorlabs PDA100A2) to the telescope and used ADC to sample it.</a:t>
            </a:r>
          </a:p>
          <a:p>
            <a:pPr lvl="1">
              <a:lnSpc>
                <a:spcPct val="110000"/>
              </a:lnSpc>
              <a:buSzPts val="2220"/>
            </a:pPr>
            <a:r>
              <a:rPr lang="en-US" sz="1800" dirty="0"/>
              <a:t>We played an audio file of a frequency scan (100-2000 Hz) via speakers which were placed </a:t>
            </a:r>
            <a:r>
              <a:rPr lang="en-US" sz="1800" b="1" dirty="0"/>
              <a:t>10 cm </a:t>
            </a:r>
            <a:r>
              <a:rPr lang="en-US" sz="1800" dirty="0"/>
              <a:t>from the weight (</a:t>
            </a:r>
            <a:r>
              <a:rPr lang="en-US" sz="1800" b="1" dirty="0"/>
              <a:t>at 75 dB</a:t>
            </a:r>
            <a:r>
              <a:rPr lang="en-US" sz="1800" dirty="0"/>
              <a:t>).</a:t>
            </a:r>
          </a:p>
          <a:p>
            <a:pPr lvl="1">
              <a:lnSpc>
                <a:spcPct val="110000"/>
              </a:lnSpc>
              <a:buSzPts val="2220"/>
            </a:pPr>
            <a:r>
              <a:rPr lang="en-US" sz="1800" dirty="0"/>
              <a:t>We obtained the optical signal via the photodiode when the (1) lights in the room were on, (2) weight was covered with black tape, and (3) the lights in the room were off.</a:t>
            </a:r>
          </a:p>
        </p:txBody>
      </p:sp>
      <p:sp>
        <p:nvSpPr>
          <p:cNvPr id="552" name="Google Shape;552;p32" descr="lab2.jpe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53" name="Google Shape;553;p32" descr="lab2.jpe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54" name="Google Shape;554;p32" descr="lab2.jpeg"/>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8C8BCB1-D755-49B9-9128-5C8BF269DE35}"/>
              </a:ext>
            </a:extLst>
          </p:cNvPr>
          <p:cNvPicPr>
            <a:picLocks noChangeAspect="1"/>
          </p:cNvPicPr>
          <p:nvPr/>
        </p:nvPicPr>
        <p:blipFill rotWithShape="1">
          <a:blip r:embed="rId3">
            <a:extLst>
              <a:ext uri="{28A0092B-C50C-407E-A947-70E740481C1C}">
                <a14:useLocalDpi xmlns:a14="http://schemas.microsoft.com/office/drawing/2010/main" val="0"/>
              </a:ext>
            </a:extLst>
          </a:blip>
          <a:srcRect l="17191" t="5732" r="16872" b="31554"/>
          <a:stretch/>
        </p:blipFill>
        <p:spPr>
          <a:xfrm>
            <a:off x="7729631" y="4003651"/>
            <a:ext cx="2044558" cy="2592737"/>
          </a:xfrm>
          <a:prstGeom prst="rect">
            <a:avLst/>
          </a:prstGeom>
        </p:spPr>
      </p:pic>
      <p:pic>
        <p:nvPicPr>
          <p:cNvPr id="5" name="Picture 4">
            <a:extLst>
              <a:ext uri="{FF2B5EF4-FFF2-40B4-BE49-F238E27FC236}">
                <a16:creationId xmlns:a16="http://schemas.microsoft.com/office/drawing/2014/main" id="{65886645-6893-49D4-AE2B-312D6E25942E}"/>
              </a:ext>
            </a:extLst>
          </p:cNvPr>
          <p:cNvPicPr>
            <a:picLocks noChangeAspect="1"/>
          </p:cNvPicPr>
          <p:nvPr/>
        </p:nvPicPr>
        <p:blipFill rotWithShape="1">
          <a:blip r:embed="rId4">
            <a:extLst>
              <a:ext uri="{28A0092B-C50C-407E-A947-70E740481C1C}">
                <a14:useLocalDpi xmlns:a14="http://schemas.microsoft.com/office/drawing/2010/main" val="0"/>
              </a:ext>
            </a:extLst>
          </a:blip>
          <a:srcRect l="13806" t="5720" r="9763" b="18580"/>
          <a:stretch/>
        </p:blipFill>
        <p:spPr>
          <a:xfrm>
            <a:off x="5453015" y="4003651"/>
            <a:ext cx="1905190" cy="2515948"/>
          </a:xfrm>
          <a:prstGeom prst="rect">
            <a:avLst/>
          </a:prstGeom>
        </p:spPr>
      </p:pic>
      <p:pic>
        <p:nvPicPr>
          <p:cNvPr id="9" name="Picture 8">
            <a:extLst>
              <a:ext uri="{FF2B5EF4-FFF2-40B4-BE49-F238E27FC236}">
                <a16:creationId xmlns:a16="http://schemas.microsoft.com/office/drawing/2014/main" id="{4CAECB53-C723-4C7A-8234-05ED12898BBF}"/>
              </a:ext>
            </a:extLst>
          </p:cNvPr>
          <p:cNvPicPr>
            <a:picLocks noChangeAspect="1"/>
          </p:cNvPicPr>
          <p:nvPr/>
        </p:nvPicPr>
        <p:blipFill rotWithShape="1">
          <a:blip r:embed="rId5">
            <a:extLst>
              <a:ext uri="{28A0092B-C50C-407E-A947-70E740481C1C}">
                <a14:useLocalDpi xmlns:a14="http://schemas.microsoft.com/office/drawing/2010/main" val="0"/>
              </a:ext>
            </a:extLst>
          </a:blip>
          <a:srcRect r="46815"/>
          <a:stretch/>
        </p:blipFill>
        <p:spPr>
          <a:xfrm>
            <a:off x="591593" y="4032404"/>
            <a:ext cx="4386808" cy="2515948"/>
          </a:xfrm>
          <a:prstGeom prst="rect">
            <a:avLst/>
          </a:prstGeom>
        </p:spPr>
      </p:pic>
      <p:sp>
        <p:nvSpPr>
          <p:cNvPr id="2" name="Rectangle 1">
            <a:extLst>
              <a:ext uri="{FF2B5EF4-FFF2-40B4-BE49-F238E27FC236}">
                <a16:creationId xmlns:a16="http://schemas.microsoft.com/office/drawing/2014/main" id="{CE883869-0F41-443B-A859-972DA7F10967}"/>
              </a:ext>
            </a:extLst>
          </p:cNvPr>
          <p:cNvSpPr/>
          <p:nvPr/>
        </p:nvSpPr>
        <p:spPr>
          <a:xfrm>
            <a:off x="5491077" y="6490846"/>
            <a:ext cx="1908751" cy="276999"/>
          </a:xfrm>
          <a:prstGeom prst="rect">
            <a:avLst/>
          </a:prstGeom>
        </p:spPr>
        <p:txBody>
          <a:bodyPr wrap="square">
            <a:spAutoFit/>
          </a:bodyPr>
          <a:lstStyle/>
          <a:p>
            <a:r>
              <a:rPr lang="en-US" sz="1200" dirty="0"/>
              <a:t>Lights in the room were on </a:t>
            </a:r>
            <a:endParaRPr lang="he-IL" sz="1200" dirty="0"/>
          </a:p>
        </p:txBody>
      </p:sp>
      <p:sp>
        <p:nvSpPr>
          <p:cNvPr id="11" name="Rectangle 10">
            <a:extLst>
              <a:ext uri="{FF2B5EF4-FFF2-40B4-BE49-F238E27FC236}">
                <a16:creationId xmlns:a16="http://schemas.microsoft.com/office/drawing/2014/main" id="{796A34D6-CD8B-4639-8B7B-A855E25B9675}"/>
              </a:ext>
            </a:extLst>
          </p:cNvPr>
          <p:cNvSpPr/>
          <p:nvPr/>
        </p:nvSpPr>
        <p:spPr>
          <a:xfrm>
            <a:off x="10124498" y="6550432"/>
            <a:ext cx="1908751" cy="276999"/>
          </a:xfrm>
          <a:prstGeom prst="rect">
            <a:avLst/>
          </a:prstGeom>
        </p:spPr>
        <p:txBody>
          <a:bodyPr wrap="square">
            <a:spAutoFit/>
          </a:bodyPr>
          <a:lstStyle/>
          <a:p>
            <a:r>
              <a:rPr lang="en-US" sz="1200" dirty="0"/>
              <a:t>Lights in the room were off </a:t>
            </a:r>
            <a:endParaRPr lang="he-IL" sz="1200" dirty="0"/>
          </a:p>
        </p:txBody>
      </p:sp>
      <p:pic>
        <p:nvPicPr>
          <p:cNvPr id="6" name="Picture 5">
            <a:extLst>
              <a:ext uri="{FF2B5EF4-FFF2-40B4-BE49-F238E27FC236}">
                <a16:creationId xmlns:a16="http://schemas.microsoft.com/office/drawing/2014/main" id="{F9B34521-FEA4-4E2A-B3DC-530EB838E87B}"/>
              </a:ext>
            </a:extLst>
          </p:cNvPr>
          <p:cNvPicPr>
            <a:picLocks noChangeAspect="1"/>
          </p:cNvPicPr>
          <p:nvPr/>
        </p:nvPicPr>
        <p:blipFill>
          <a:blip r:embed="rId6"/>
          <a:stretch>
            <a:fillRect/>
          </a:stretch>
        </p:blipFill>
        <p:spPr>
          <a:xfrm>
            <a:off x="10124498" y="3988696"/>
            <a:ext cx="1944554" cy="2592738"/>
          </a:xfrm>
          <a:prstGeom prst="rect">
            <a:avLst/>
          </a:prstGeom>
        </p:spPr>
      </p:pic>
      <p:sp>
        <p:nvSpPr>
          <p:cNvPr id="14" name="Rectangle 13">
            <a:extLst>
              <a:ext uri="{FF2B5EF4-FFF2-40B4-BE49-F238E27FC236}">
                <a16:creationId xmlns:a16="http://schemas.microsoft.com/office/drawing/2014/main" id="{F3184781-B9A7-491E-9A82-39DE859C1074}"/>
              </a:ext>
            </a:extLst>
          </p:cNvPr>
          <p:cNvSpPr/>
          <p:nvPr/>
        </p:nvSpPr>
        <p:spPr>
          <a:xfrm>
            <a:off x="7750138" y="6548352"/>
            <a:ext cx="2319656" cy="276999"/>
          </a:xfrm>
          <a:prstGeom prst="rect">
            <a:avLst/>
          </a:prstGeom>
        </p:spPr>
        <p:txBody>
          <a:bodyPr wrap="square">
            <a:spAutoFit/>
          </a:bodyPr>
          <a:lstStyle/>
          <a:p>
            <a:r>
              <a:rPr lang="en-US" sz="1200" dirty="0"/>
              <a:t>Weight is covered with black tape</a:t>
            </a:r>
            <a:endParaRPr lang="he-IL" sz="1200" dirty="0"/>
          </a:p>
        </p:txBody>
      </p:sp>
    </p:spTree>
    <p:extLst>
      <p:ext uri="{BB962C8B-B14F-4D97-AF65-F5344CB8AC3E}">
        <p14:creationId xmlns:p14="http://schemas.microsoft.com/office/powerpoint/2010/main" val="4183959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Analyzing light reflected from the object</a:t>
            </a:r>
            <a:endParaRPr b="1" dirty="0"/>
          </a:p>
        </p:txBody>
      </p:sp>
      <p:sp>
        <p:nvSpPr>
          <p:cNvPr id="552" name="Google Shape;552;p32" descr="lab2.jpe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53" name="Google Shape;553;p32" descr="lab2.jpe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54" name="Google Shape;554;p32" descr="lab2.jpeg"/>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28FF1781-B079-430E-B47F-8756DEEEAFD3}"/>
              </a:ext>
            </a:extLst>
          </p:cNvPr>
          <p:cNvPicPr>
            <a:picLocks noChangeAspect="1"/>
          </p:cNvPicPr>
          <p:nvPr/>
        </p:nvPicPr>
        <p:blipFill rotWithShape="1">
          <a:blip r:embed="rId3">
            <a:extLst>
              <a:ext uri="{28A0092B-C50C-407E-A947-70E740481C1C}">
                <a14:useLocalDpi xmlns:a14="http://schemas.microsoft.com/office/drawing/2010/main" val="0"/>
              </a:ext>
            </a:extLst>
          </a:blip>
          <a:srcRect l="8510"/>
          <a:stretch/>
        </p:blipFill>
        <p:spPr>
          <a:xfrm>
            <a:off x="7553898" y="1690688"/>
            <a:ext cx="3452147" cy="1696533"/>
          </a:xfrm>
          <a:prstGeom prst="rect">
            <a:avLst/>
          </a:prstGeom>
        </p:spPr>
      </p:pic>
      <p:sp>
        <p:nvSpPr>
          <p:cNvPr id="12" name="Google Shape;564;p33">
            <a:extLst>
              <a:ext uri="{FF2B5EF4-FFF2-40B4-BE49-F238E27FC236}">
                <a16:creationId xmlns:a16="http://schemas.microsoft.com/office/drawing/2014/main" id="{7F432E11-BBAD-4EAD-AEAD-2C956C7B444D}"/>
              </a:ext>
            </a:extLst>
          </p:cNvPr>
          <p:cNvSpPr txBox="1">
            <a:spLocks noGrp="1"/>
          </p:cNvSpPr>
          <p:nvPr/>
        </p:nvSpPr>
        <p:spPr>
          <a:xfrm>
            <a:off x="689701" y="1332455"/>
            <a:ext cx="6516442" cy="132556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57200" lvl="1" indent="0" algn="l" rtl="0">
              <a:lnSpc>
                <a:spcPct val="120000"/>
              </a:lnSpc>
              <a:spcBef>
                <a:spcPts val="0"/>
              </a:spcBef>
              <a:spcAft>
                <a:spcPts val="0"/>
              </a:spcAft>
              <a:buClr>
                <a:schemeClr val="dk1"/>
              </a:buClr>
              <a:buSzPts val="2400"/>
              <a:buNone/>
            </a:pPr>
            <a:r>
              <a:rPr lang="en-US" u="sng" dirty="0"/>
              <a:t>Results</a:t>
            </a:r>
            <a:endParaRPr lang="en-US" dirty="0"/>
          </a:p>
          <a:p>
            <a:pPr marL="457200" lvl="1" indent="0">
              <a:lnSpc>
                <a:spcPct val="120000"/>
              </a:lnSpc>
              <a:buSzPts val="2400"/>
              <a:buNone/>
            </a:pPr>
            <a:r>
              <a:rPr lang="en-US" dirty="0"/>
              <a:t>We calculated the SNR obtained from the optical measurements</a:t>
            </a:r>
          </a:p>
        </p:txBody>
      </p:sp>
      <p:pic>
        <p:nvPicPr>
          <p:cNvPr id="5" name="Picture 4">
            <a:extLst>
              <a:ext uri="{FF2B5EF4-FFF2-40B4-BE49-F238E27FC236}">
                <a16:creationId xmlns:a16="http://schemas.microsoft.com/office/drawing/2014/main" id="{EB870248-9966-4B90-B61E-55443C21FFA0}"/>
              </a:ext>
            </a:extLst>
          </p:cNvPr>
          <p:cNvPicPr>
            <a:picLocks noChangeAspect="1"/>
          </p:cNvPicPr>
          <p:nvPr/>
        </p:nvPicPr>
        <p:blipFill rotWithShape="1">
          <a:blip r:embed="rId4">
            <a:extLst>
              <a:ext uri="{28A0092B-C50C-407E-A947-70E740481C1C}">
                <a14:useLocalDpi xmlns:a14="http://schemas.microsoft.com/office/drawing/2010/main" val="0"/>
              </a:ext>
            </a:extLst>
          </a:blip>
          <a:srcRect l="6954"/>
          <a:stretch/>
        </p:blipFill>
        <p:spPr>
          <a:xfrm>
            <a:off x="7553898" y="3408110"/>
            <a:ext cx="3510856" cy="1696533"/>
          </a:xfrm>
          <a:prstGeom prst="rect">
            <a:avLst/>
          </a:prstGeom>
        </p:spPr>
      </p:pic>
      <p:pic>
        <p:nvPicPr>
          <p:cNvPr id="8" name="Picture 7">
            <a:extLst>
              <a:ext uri="{FF2B5EF4-FFF2-40B4-BE49-F238E27FC236}">
                <a16:creationId xmlns:a16="http://schemas.microsoft.com/office/drawing/2014/main" id="{61080923-7104-45E8-BB25-3718ACFDA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6305" y="5167312"/>
            <a:ext cx="3247332" cy="1583893"/>
          </a:xfrm>
          <a:prstGeom prst="rect">
            <a:avLst/>
          </a:prstGeom>
        </p:spPr>
      </p:pic>
      <p:pic>
        <p:nvPicPr>
          <p:cNvPr id="10" name="Picture 9">
            <a:extLst>
              <a:ext uri="{FF2B5EF4-FFF2-40B4-BE49-F238E27FC236}">
                <a16:creationId xmlns:a16="http://schemas.microsoft.com/office/drawing/2014/main" id="{415207C7-F980-49F6-AB60-ECD433214823}"/>
              </a:ext>
            </a:extLst>
          </p:cNvPr>
          <p:cNvPicPr>
            <a:picLocks noChangeAspect="1"/>
          </p:cNvPicPr>
          <p:nvPr/>
        </p:nvPicPr>
        <p:blipFill rotWithShape="1">
          <a:blip r:embed="rId6">
            <a:extLst>
              <a:ext uri="{28A0092B-C50C-407E-A947-70E740481C1C}">
                <a14:useLocalDpi xmlns:a14="http://schemas.microsoft.com/office/drawing/2010/main" val="0"/>
              </a:ext>
            </a:extLst>
          </a:blip>
          <a:srcRect l="17191" t="5732" r="16872" b="31554"/>
          <a:stretch/>
        </p:blipFill>
        <p:spPr>
          <a:xfrm>
            <a:off x="10974174" y="5200938"/>
            <a:ext cx="1222496" cy="1550267"/>
          </a:xfrm>
          <a:prstGeom prst="rect">
            <a:avLst/>
          </a:prstGeom>
        </p:spPr>
      </p:pic>
      <p:pic>
        <p:nvPicPr>
          <p:cNvPr id="11" name="Picture 10">
            <a:extLst>
              <a:ext uri="{FF2B5EF4-FFF2-40B4-BE49-F238E27FC236}">
                <a16:creationId xmlns:a16="http://schemas.microsoft.com/office/drawing/2014/main" id="{3FD59EF6-05B5-4126-8336-4DE4A2A679C0}"/>
              </a:ext>
            </a:extLst>
          </p:cNvPr>
          <p:cNvPicPr>
            <a:picLocks noChangeAspect="1"/>
          </p:cNvPicPr>
          <p:nvPr/>
        </p:nvPicPr>
        <p:blipFill rotWithShape="1">
          <a:blip r:embed="rId7">
            <a:extLst>
              <a:ext uri="{28A0092B-C50C-407E-A947-70E740481C1C}">
                <a14:useLocalDpi xmlns:a14="http://schemas.microsoft.com/office/drawing/2010/main" val="0"/>
              </a:ext>
            </a:extLst>
          </a:blip>
          <a:srcRect l="13806" t="5720" r="9763" b="18580"/>
          <a:stretch/>
        </p:blipFill>
        <p:spPr>
          <a:xfrm>
            <a:off x="11006045" y="3504405"/>
            <a:ext cx="1138852" cy="1503941"/>
          </a:xfrm>
          <a:prstGeom prst="rect">
            <a:avLst/>
          </a:prstGeom>
        </p:spPr>
      </p:pic>
      <p:pic>
        <p:nvPicPr>
          <p:cNvPr id="13" name="Picture 12">
            <a:extLst>
              <a:ext uri="{FF2B5EF4-FFF2-40B4-BE49-F238E27FC236}">
                <a16:creationId xmlns:a16="http://schemas.microsoft.com/office/drawing/2014/main" id="{7249FAEE-6E36-42D3-B491-2FF0258C6B96}"/>
              </a:ext>
            </a:extLst>
          </p:cNvPr>
          <p:cNvPicPr>
            <a:picLocks noChangeAspect="1"/>
          </p:cNvPicPr>
          <p:nvPr/>
        </p:nvPicPr>
        <p:blipFill>
          <a:blip r:embed="rId8"/>
          <a:stretch>
            <a:fillRect/>
          </a:stretch>
        </p:blipFill>
        <p:spPr>
          <a:xfrm>
            <a:off x="10974174" y="1816100"/>
            <a:ext cx="1073706" cy="1431608"/>
          </a:xfrm>
          <a:prstGeom prst="rect">
            <a:avLst/>
          </a:prstGeom>
        </p:spPr>
      </p:pic>
      <p:sp>
        <p:nvSpPr>
          <p:cNvPr id="14" name="Rectangle: Rounded Corners 13">
            <a:extLst>
              <a:ext uri="{FF2B5EF4-FFF2-40B4-BE49-F238E27FC236}">
                <a16:creationId xmlns:a16="http://schemas.microsoft.com/office/drawing/2014/main" id="{EB81DD0D-06AE-4301-B27C-0CC1B9C6EDCC}"/>
              </a:ext>
            </a:extLst>
          </p:cNvPr>
          <p:cNvSpPr/>
          <p:nvPr/>
        </p:nvSpPr>
        <p:spPr>
          <a:xfrm>
            <a:off x="155575" y="2885626"/>
            <a:ext cx="7273925" cy="167517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800" dirty="0"/>
              <a:t>The sound that was played near the weight can be recovered only when the lights are on and the weight reflects light (does not covered in black tape)</a:t>
            </a:r>
            <a:endParaRPr lang="he-IL" sz="2800" dirty="0"/>
          </a:p>
        </p:txBody>
      </p:sp>
      <p:sp>
        <p:nvSpPr>
          <p:cNvPr id="15" name="Rectangle: Rounded Corners 14">
            <a:extLst>
              <a:ext uri="{FF2B5EF4-FFF2-40B4-BE49-F238E27FC236}">
                <a16:creationId xmlns:a16="http://schemas.microsoft.com/office/drawing/2014/main" id="{3D1473D4-94EC-499F-B49F-02999C5E1314}"/>
              </a:ext>
            </a:extLst>
          </p:cNvPr>
          <p:cNvSpPr/>
          <p:nvPr/>
        </p:nvSpPr>
        <p:spPr>
          <a:xfrm>
            <a:off x="155575" y="4713202"/>
            <a:ext cx="7273925" cy="182916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800" dirty="0"/>
              <a:t>A risk of speech recovery to a subject exists only if lights are on and a nearby object reflects light. If one of these conditions is not satisfied, sound cannot be recovered.</a:t>
            </a:r>
            <a:endParaRPr lang="he-IL" sz="2800" dirty="0"/>
          </a:p>
        </p:txBody>
      </p:sp>
    </p:spTree>
    <p:extLst>
      <p:ext uri="{BB962C8B-B14F-4D97-AF65-F5344CB8AC3E}">
        <p14:creationId xmlns:p14="http://schemas.microsoft.com/office/powerpoint/2010/main" val="3113575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93;p56">
            <a:extLst>
              <a:ext uri="{FF2B5EF4-FFF2-40B4-BE49-F238E27FC236}">
                <a16:creationId xmlns:a16="http://schemas.microsoft.com/office/drawing/2014/main" id="{2C6DEF99-2351-40D6-9E67-E47C91ECEDBE}"/>
              </a:ext>
            </a:extLst>
          </p:cNvPr>
          <p:cNvSpPr txBox="1">
            <a:spLocks noGrp="1"/>
          </p:cNvSpPr>
          <p:nvPr/>
        </p:nvSpPr>
        <p:spPr>
          <a:xfrm>
            <a:off x="838200" y="1344613"/>
            <a:ext cx="10515600" cy="416877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90000"/>
              </a:lnSpc>
              <a:spcBef>
                <a:spcPts val="0"/>
              </a:spcBef>
              <a:spcAft>
                <a:spcPts val="0"/>
              </a:spcAft>
              <a:buClr>
                <a:schemeClr val="dk1"/>
              </a:buClr>
              <a:buSzPts val="4800"/>
              <a:buNone/>
            </a:pPr>
            <a:endParaRPr sz="4800" dirty="0"/>
          </a:p>
          <a:p>
            <a:pPr marL="0" lvl="0" indent="0" algn="ctr">
              <a:buSzPts val="9600"/>
              <a:buNone/>
            </a:pPr>
            <a:r>
              <a:rPr lang="en-US" sz="6800" b="1" dirty="0"/>
              <a:t>Isolating the sound </a:t>
            </a:r>
            <a:br>
              <a:rPr lang="en-US" sz="6800" b="1" dirty="0"/>
            </a:br>
            <a:r>
              <a:rPr lang="en-US" sz="6800" b="1" dirty="0"/>
              <a:t>from the optical signal</a:t>
            </a:r>
            <a:endParaRPr sz="6800" b="1" dirty="0"/>
          </a:p>
        </p:txBody>
      </p:sp>
    </p:spTree>
    <p:extLst>
      <p:ext uri="{BB962C8B-B14F-4D97-AF65-F5344CB8AC3E}">
        <p14:creationId xmlns:p14="http://schemas.microsoft.com/office/powerpoint/2010/main" val="1915088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7;p32">
            <a:extLst>
              <a:ext uri="{FF2B5EF4-FFF2-40B4-BE49-F238E27FC236}">
                <a16:creationId xmlns:a16="http://schemas.microsoft.com/office/drawing/2014/main" id="{A72ECC22-0CA5-4C8F-AC73-4F862BD9DD50}"/>
              </a:ext>
            </a:extLst>
          </p:cNvPr>
          <p:cNvSpPr txBox="1">
            <a:spLocks noGrp="1"/>
          </p:cNvSpPr>
          <p:nvPr>
            <p:ph type="title"/>
          </p:nvPr>
        </p:nvSpPr>
        <p:spPr>
          <a:xfrm>
            <a:off x="838200" y="275824"/>
            <a:ext cx="10515600" cy="1325563"/>
          </a:xfrm>
          <a:prstGeom prst="rect">
            <a:avLst/>
          </a:prstGeom>
          <a:noFill/>
          <a:ln>
            <a:noFill/>
          </a:ln>
        </p:spPr>
        <p:txBody>
          <a:bodyPr spcFirstLastPara="1" wrap="square" lIns="91425" tIns="45700" rIns="91425" bIns="45700" anchor="ctr" anchorCtr="0">
            <a:normAutofit/>
          </a:bodyPr>
          <a:lstStyle/>
          <a:p>
            <a:pPr lvl="0" algn="ctr">
              <a:spcBef>
                <a:spcPts val="0"/>
              </a:spcBef>
              <a:buClr>
                <a:schemeClr val="dk1"/>
              </a:buClr>
              <a:buSzPts val="4400"/>
            </a:pPr>
            <a:r>
              <a:rPr lang="en-US" b="1" dirty="0"/>
              <a:t>Isolating the sound from the optical signal</a:t>
            </a:r>
            <a:endParaRPr b="1" dirty="0"/>
          </a:p>
        </p:txBody>
      </p:sp>
      <p:sp>
        <p:nvSpPr>
          <p:cNvPr id="3" name="Google Shape;551;p32">
            <a:extLst>
              <a:ext uri="{FF2B5EF4-FFF2-40B4-BE49-F238E27FC236}">
                <a16:creationId xmlns:a16="http://schemas.microsoft.com/office/drawing/2014/main" id="{64B6EE93-532C-4E19-9D24-A4451476A201}"/>
              </a:ext>
            </a:extLst>
          </p:cNvPr>
          <p:cNvSpPr txBox="1">
            <a:spLocks/>
          </p:cNvSpPr>
          <p:nvPr/>
        </p:nvSpPr>
        <p:spPr>
          <a:xfrm>
            <a:off x="838200" y="1641067"/>
            <a:ext cx="9714706" cy="3311454"/>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SzPts val="2220"/>
              <a:buNone/>
            </a:pPr>
            <a:r>
              <a:rPr lang="en-US" dirty="0"/>
              <a:t>We recover speech using the following steps:</a:t>
            </a:r>
          </a:p>
          <a:p>
            <a:pPr marL="457200" lvl="1" indent="0">
              <a:lnSpc>
                <a:spcPct val="110000"/>
              </a:lnSpc>
              <a:buSzPts val="2220"/>
              <a:buNone/>
            </a:pPr>
            <a:br>
              <a:rPr lang="en-US" dirty="0"/>
            </a:br>
            <a:endParaRPr lang="en-US" dirty="0"/>
          </a:p>
          <a:p>
            <a:pPr marL="457200" lvl="1" indent="0">
              <a:lnSpc>
                <a:spcPct val="110000"/>
              </a:lnSpc>
              <a:buSzPts val="2220"/>
              <a:buNone/>
            </a:pPr>
            <a:endParaRPr lang="en-US" dirty="0"/>
          </a:p>
          <a:p>
            <a:pPr lvl="1">
              <a:lnSpc>
                <a:spcPct val="110000"/>
              </a:lnSpc>
              <a:buSzPts val="2220"/>
            </a:pPr>
            <a:endParaRPr lang="en-US" sz="2220" dirty="0"/>
          </a:p>
        </p:txBody>
      </p:sp>
      <p:pic>
        <p:nvPicPr>
          <p:cNvPr id="16" name="Picture 15">
            <a:extLst>
              <a:ext uri="{FF2B5EF4-FFF2-40B4-BE49-F238E27FC236}">
                <a16:creationId xmlns:a16="http://schemas.microsoft.com/office/drawing/2014/main" id="{7EE7B149-C6CF-4174-8281-52DCBEEE4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95" y="5746693"/>
            <a:ext cx="1339919" cy="1111307"/>
          </a:xfrm>
          <a:prstGeom prst="rect">
            <a:avLst/>
          </a:prstGeom>
        </p:spPr>
      </p:pic>
    </p:spTree>
    <p:extLst>
      <p:ext uri="{BB962C8B-B14F-4D97-AF65-F5344CB8AC3E}">
        <p14:creationId xmlns:p14="http://schemas.microsoft.com/office/powerpoint/2010/main" val="2658980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7;p32">
            <a:extLst>
              <a:ext uri="{FF2B5EF4-FFF2-40B4-BE49-F238E27FC236}">
                <a16:creationId xmlns:a16="http://schemas.microsoft.com/office/drawing/2014/main" id="{A72ECC22-0CA5-4C8F-AC73-4F862BD9DD50}"/>
              </a:ext>
            </a:extLst>
          </p:cNvPr>
          <p:cNvSpPr txBox="1">
            <a:spLocks noGrp="1"/>
          </p:cNvSpPr>
          <p:nvPr>
            <p:ph type="title"/>
          </p:nvPr>
        </p:nvSpPr>
        <p:spPr>
          <a:xfrm>
            <a:off x="838200" y="275824"/>
            <a:ext cx="10515600" cy="1325563"/>
          </a:xfrm>
          <a:prstGeom prst="rect">
            <a:avLst/>
          </a:prstGeom>
          <a:noFill/>
          <a:ln>
            <a:noFill/>
          </a:ln>
        </p:spPr>
        <p:txBody>
          <a:bodyPr spcFirstLastPara="1" wrap="square" lIns="91425" tIns="45700" rIns="91425" bIns="45700" anchor="ctr" anchorCtr="0">
            <a:normAutofit/>
          </a:bodyPr>
          <a:lstStyle/>
          <a:p>
            <a:pPr lvl="0" algn="ctr">
              <a:spcBef>
                <a:spcPts val="0"/>
              </a:spcBef>
              <a:buClr>
                <a:schemeClr val="dk1"/>
              </a:buClr>
              <a:buSzPts val="4400"/>
            </a:pPr>
            <a:r>
              <a:rPr lang="en-US" b="1" dirty="0"/>
              <a:t>Isolating the sound from the optical signal</a:t>
            </a:r>
            <a:endParaRPr b="1" dirty="0"/>
          </a:p>
        </p:txBody>
      </p:sp>
      <p:sp>
        <p:nvSpPr>
          <p:cNvPr id="3" name="Google Shape;551;p32">
            <a:extLst>
              <a:ext uri="{FF2B5EF4-FFF2-40B4-BE49-F238E27FC236}">
                <a16:creationId xmlns:a16="http://schemas.microsoft.com/office/drawing/2014/main" id="{64B6EE93-532C-4E19-9D24-A4451476A201}"/>
              </a:ext>
            </a:extLst>
          </p:cNvPr>
          <p:cNvSpPr txBox="1">
            <a:spLocks/>
          </p:cNvSpPr>
          <p:nvPr/>
        </p:nvSpPr>
        <p:spPr>
          <a:xfrm>
            <a:off x="838200" y="1657845"/>
            <a:ext cx="9714706" cy="3311454"/>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SzPts val="2220"/>
              <a:buNone/>
            </a:pPr>
            <a:r>
              <a:rPr lang="en-US" dirty="0"/>
              <a:t>We recover speech using the following steps:</a:t>
            </a:r>
          </a:p>
          <a:p>
            <a:pPr lvl="1">
              <a:lnSpc>
                <a:spcPct val="110000"/>
              </a:lnSpc>
              <a:buSzPts val="2220"/>
            </a:pPr>
            <a:r>
              <a:rPr lang="en-US" b="1" u="sng" dirty="0"/>
              <a:t>Filtering Side Effects</a:t>
            </a:r>
          </a:p>
          <a:p>
            <a:pPr marL="457200" lvl="1" indent="0">
              <a:lnSpc>
                <a:spcPct val="110000"/>
              </a:lnSpc>
              <a:buSzPts val="2220"/>
              <a:buNone/>
            </a:pPr>
            <a:r>
              <a:rPr lang="en-US" dirty="0"/>
              <a:t>The optical signal consists of side effects that are not the result of the sound played, e.g., the harmonics of 100 Hz (200 Hz, 300 Hz, etc.). </a:t>
            </a:r>
            <a:br>
              <a:rPr lang="en-US" dirty="0"/>
            </a:br>
            <a:r>
              <a:rPr lang="en-US" dirty="0"/>
              <a:t>We filter these frequencies using </a:t>
            </a:r>
            <a:r>
              <a:rPr lang="en-US" dirty="0" err="1"/>
              <a:t>bandstop</a:t>
            </a:r>
            <a:r>
              <a:rPr lang="en-US" dirty="0"/>
              <a:t> filters.</a:t>
            </a:r>
          </a:p>
          <a:p>
            <a:pPr lvl="1">
              <a:lnSpc>
                <a:spcPct val="110000"/>
              </a:lnSpc>
              <a:buSzPts val="2220"/>
            </a:pPr>
            <a:endParaRPr lang="en-US" dirty="0"/>
          </a:p>
          <a:p>
            <a:pPr marL="457200" lvl="1" indent="0">
              <a:lnSpc>
                <a:spcPct val="110000"/>
              </a:lnSpc>
              <a:buSzPts val="2220"/>
              <a:buNone/>
            </a:pPr>
            <a:br>
              <a:rPr lang="en-US" dirty="0"/>
            </a:br>
            <a:endParaRPr lang="en-US" dirty="0"/>
          </a:p>
          <a:p>
            <a:pPr marL="457200" lvl="1" indent="0">
              <a:lnSpc>
                <a:spcPct val="110000"/>
              </a:lnSpc>
              <a:buSzPts val="2220"/>
              <a:buNone/>
            </a:pPr>
            <a:endParaRPr lang="en-US" dirty="0"/>
          </a:p>
          <a:p>
            <a:pPr lvl="1">
              <a:lnSpc>
                <a:spcPct val="110000"/>
              </a:lnSpc>
              <a:buSzPts val="2220"/>
            </a:pPr>
            <a:endParaRPr lang="en-US" dirty="0"/>
          </a:p>
        </p:txBody>
      </p:sp>
      <p:pic>
        <p:nvPicPr>
          <p:cNvPr id="14" name="Picture 13">
            <a:extLst>
              <a:ext uri="{FF2B5EF4-FFF2-40B4-BE49-F238E27FC236}">
                <a16:creationId xmlns:a16="http://schemas.microsoft.com/office/drawing/2014/main" id="{02E0A08E-DDDD-4DDE-82BD-D90F6BF33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389" y="5746693"/>
            <a:ext cx="1358970" cy="1111307"/>
          </a:xfrm>
          <a:prstGeom prst="rect">
            <a:avLst/>
          </a:prstGeom>
        </p:spPr>
      </p:pic>
      <p:pic>
        <p:nvPicPr>
          <p:cNvPr id="15" name="Picture 14">
            <a:extLst>
              <a:ext uri="{FF2B5EF4-FFF2-40B4-BE49-F238E27FC236}">
                <a16:creationId xmlns:a16="http://schemas.microsoft.com/office/drawing/2014/main" id="{34750A4C-276D-4E25-BF38-76C176441B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95" y="5746693"/>
            <a:ext cx="1339919" cy="1111307"/>
          </a:xfrm>
          <a:prstGeom prst="rect">
            <a:avLst/>
          </a:prstGeom>
        </p:spPr>
      </p:pic>
    </p:spTree>
    <p:extLst>
      <p:ext uri="{BB962C8B-B14F-4D97-AF65-F5344CB8AC3E}">
        <p14:creationId xmlns:p14="http://schemas.microsoft.com/office/powerpoint/2010/main" val="1345506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7;p32">
            <a:extLst>
              <a:ext uri="{FF2B5EF4-FFF2-40B4-BE49-F238E27FC236}">
                <a16:creationId xmlns:a16="http://schemas.microsoft.com/office/drawing/2014/main" id="{A72ECC22-0CA5-4C8F-AC73-4F862BD9DD50}"/>
              </a:ext>
            </a:extLst>
          </p:cNvPr>
          <p:cNvSpPr txBox="1">
            <a:spLocks noGrp="1"/>
          </p:cNvSpPr>
          <p:nvPr>
            <p:ph type="title"/>
          </p:nvPr>
        </p:nvSpPr>
        <p:spPr>
          <a:xfrm>
            <a:off x="838200" y="275824"/>
            <a:ext cx="10515600" cy="1325563"/>
          </a:xfrm>
          <a:prstGeom prst="rect">
            <a:avLst/>
          </a:prstGeom>
          <a:noFill/>
          <a:ln>
            <a:noFill/>
          </a:ln>
        </p:spPr>
        <p:txBody>
          <a:bodyPr spcFirstLastPara="1" wrap="square" lIns="91425" tIns="45700" rIns="91425" bIns="45700" anchor="ctr" anchorCtr="0">
            <a:normAutofit/>
          </a:bodyPr>
          <a:lstStyle/>
          <a:p>
            <a:pPr lvl="0" algn="ctr">
              <a:spcBef>
                <a:spcPts val="0"/>
              </a:spcBef>
              <a:buClr>
                <a:schemeClr val="dk1"/>
              </a:buClr>
              <a:buSzPts val="4400"/>
            </a:pPr>
            <a:r>
              <a:rPr lang="en-US" b="1" dirty="0"/>
              <a:t>Isolating the sound from the optical signal</a:t>
            </a:r>
            <a:endParaRPr b="1" dirty="0"/>
          </a:p>
        </p:txBody>
      </p:sp>
      <p:sp>
        <p:nvSpPr>
          <p:cNvPr id="3" name="Google Shape;551;p32">
            <a:extLst>
              <a:ext uri="{FF2B5EF4-FFF2-40B4-BE49-F238E27FC236}">
                <a16:creationId xmlns:a16="http://schemas.microsoft.com/office/drawing/2014/main" id="{64B6EE93-532C-4E19-9D24-A4451476A201}"/>
              </a:ext>
            </a:extLst>
          </p:cNvPr>
          <p:cNvSpPr txBox="1">
            <a:spLocks/>
          </p:cNvSpPr>
          <p:nvPr/>
        </p:nvSpPr>
        <p:spPr>
          <a:xfrm>
            <a:off x="838200" y="1657845"/>
            <a:ext cx="9714706" cy="3311454"/>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SzPts val="2220"/>
              <a:buNone/>
            </a:pPr>
            <a:r>
              <a:rPr lang="en-US" dirty="0"/>
              <a:t>We recover speech using the following steps:</a:t>
            </a:r>
          </a:p>
          <a:p>
            <a:pPr lvl="1">
              <a:lnSpc>
                <a:spcPct val="110000"/>
              </a:lnSpc>
              <a:buSzPts val="2220"/>
            </a:pPr>
            <a:r>
              <a:rPr lang="en-US" dirty="0"/>
              <a:t>Filtering Side Effects</a:t>
            </a:r>
          </a:p>
          <a:p>
            <a:pPr lvl="1">
              <a:lnSpc>
                <a:spcPct val="110000"/>
              </a:lnSpc>
              <a:buSzPts val="2220"/>
            </a:pPr>
            <a:r>
              <a:rPr lang="en-US" b="1" u="sng" dirty="0"/>
              <a:t>Normalizing</a:t>
            </a:r>
          </a:p>
          <a:p>
            <a:pPr marL="457200" lvl="1" indent="0">
              <a:lnSpc>
                <a:spcPct val="110000"/>
              </a:lnSpc>
              <a:buSzPts val="2220"/>
              <a:buNone/>
            </a:pPr>
            <a:r>
              <a:rPr lang="en-US" dirty="0"/>
              <a:t>We enhance the speech signal by normalizing the values of 𝑜𝑝𝑡 (𝑡) to the range of [-1,1].</a:t>
            </a:r>
          </a:p>
        </p:txBody>
      </p:sp>
      <p:pic>
        <p:nvPicPr>
          <p:cNvPr id="17" name="Picture 16">
            <a:extLst>
              <a:ext uri="{FF2B5EF4-FFF2-40B4-BE49-F238E27FC236}">
                <a16:creationId xmlns:a16="http://schemas.microsoft.com/office/drawing/2014/main" id="{F1D35F1A-9F38-4BE3-86F2-63C163F6B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34" y="5733992"/>
            <a:ext cx="1358970" cy="1124008"/>
          </a:xfrm>
          <a:prstGeom prst="rect">
            <a:avLst/>
          </a:prstGeom>
        </p:spPr>
      </p:pic>
      <p:pic>
        <p:nvPicPr>
          <p:cNvPr id="18" name="Picture 17">
            <a:extLst>
              <a:ext uri="{FF2B5EF4-FFF2-40B4-BE49-F238E27FC236}">
                <a16:creationId xmlns:a16="http://schemas.microsoft.com/office/drawing/2014/main" id="{21E5DC35-94E2-46CB-AC6E-BD18661D7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389" y="5746693"/>
            <a:ext cx="1358970" cy="1111307"/>
          </a:xfrm>
          <a:prstGeom prst="rect">
            <a:avLst/>
          </a:prstGeom>
        </p:spPr>
      </p:pic>
      <p:pic>
        <p:nvPicPr>
          <p:cNvPr id="19" name="Picture 18">
            <a:extLst>
              <a:ext uri="{FF2B5EF4-FFF2-40B4-BE49-F238E27FC236}">
                <a16:creationId xmlns:a16="http://schemas.microsoft.com/office/drawing/2014/main" id="{B0D1E9C3-762D-4092-B08F-C163A5C6CC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695" y="5746693"/>
            <a:ext cx="1339919" cy="1111307"/>
          </a:xfrm>
          <a:prstGeom prst="rect">
            <a:avLst/>
          </a:prstGeom>
        </p:spPr>
      </p:pic>
    </p:spTree>
    <p:extLst>
      <p:ext uri="{BB962C8B-B14F-4D97-AF65-F5344CB8AC3E}">
        <p14:creationId xmlns:p14="http://schemas.microsoft.com/office/powerpoint/2010/main" val="2987472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7;p32">
            <a:extLst>
              <a:ext uri="{FF2B5EF4-FFF2-40B4-BE49-F238E27FC236}">
                <a16:creationId xmlns:a16="http://schemas.microsoft.com/office/drawing/2014/main" id="{A72ECC22-0CA5-4C8F-AC73-4F862BD9DD50}"/>
              </a:ext>
            </a:extLst>
          </p:cNvPr>
          <p:cNvSpPr txBox="1">
            <a:spLocks noGrp="1"/>
          </p:cNvSpPr>
          <p:nvPr>
            <p:ph type="title"/>
          </p:nvPr>
        </p:nvSpPr>
        <p:spPr>
          <a:xfrm>
            <a:off x="838200" y="275824"/>
            <a:ext cx="10515600" cy="1325563"/>
          </a:xfrm>
          <a:prstGeom prst="rect">
            <a:avLst/>
          </a:prstGeom>
          <a:noFill/>
          <a:ln>
            <a:noFill/>
          </a:ln>
        </p:spPr>
        <p:txBody>
          <a:bodyPr spcFirstLastPara="1" wrap="square" lIns="91425" tIns="45700" rIns="91425" bIns="45700" anchor="ctr" anchorCtr="0">
            <a:normAutofit/>
          </a:bodyPr>
          <a:lstStyle/>
          <a:p>
            <a:pPr lvl="0" algn="ctr">
              <a:spcBef>
                <a:spcPts val="0"/>
              </a:spcBef>
              <a:buClr>
                <a:schemeClr val="dk1"/>
              </a:buClr>
              <a:buSzPts val="4400"/>
            </a:pPr>
            <a:r>
              <a:rPr lang="en-US" b="1" dirty="0"/>
              <a:t>Isolating the sound from the optical signal</a:t>
            </a:r>
            <a:endParaRPr b="1" dirty="0"/>
          </a:p>
        </p:txBody>
      </p:sp>
      <p:sp>
        <p:nvSpPr>
          <p:cNvPr id="3" name="Google Shape;551;p32">
            <a:extLst>
              <a:ext uri="{FF2B5EF4-FFF2-40B4-BE49-F238E27FC236}">
                <a16:creationId xmlns:a16="http://schemas.microsoft.com/office/drawing/2014/main" id="{64B6EE93-532C-4E19-9D24-A4451476A201}"/>
              </a:ext>
            </a:extLst>
          </p:cNvPr>
          <p:cNvSpPr txBox="1">
            <a:spLocks/>
          </p:cNvSpPr>
          <p:nvPr/>
        </p:nvSpPr>
        <p:spPr>
          <a:xfrm>
            <a:off x="838200" y="1657845"/>
            <a:ext cx="9714706" cy="4935902"/>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SzPts val="2220"/>
              <a:buNone/>
            </a:pPr>
            <a:r>
              <a:rPr lang="en-US" dirty="0"/>
              <a:t>We recover speech using the following steps:</a:t>
            </a:r>
          </a:p>
          <a:p>
            <a:pPr lvl="1">
              <a:lnSpc>
                <a:spcPct val="110000"/>
              </a:lnSpc>
              <a:buSzPts val="2220"/>
            </a:pPr>
            <a:r>
              <a:rPr lang="en-US" dirty="0"/>
              <a:t>Filtering Side Effects</a:t>
            </a:r>
          </a:p>
          <a:p>
            <a:pPr lvl="1">
              <a:lnSpc>
                <a:spcPct val="110000"/>
              </a:lnSpc>
              <a:buSzPts val="2220"/>
            </a:pPr>
            <a:r>
              <a:rPr lang="en-US" dirty="0"/>
              <a:t>Normalizing</a:t>
            </a:r>
          </a:p>
          <a:p>
            <a:pPr lvl="1">
              <a:lnSpc>
                <a:spcPct val="110000"/>
              </a:lnSpc>
              <a:buSzPts val="2220"/>
            </a:pPr>
            <a:r>
              <a:rPr lang="en-US" b="1" u="sng" dirty="0"/>
              <a:t>Noise Reduction</a:t>
            </a:r>
            <a:br>
              <a:rPr lang="en-US" dirty="0"/>
            </a:br>
            <a:r>
              <a:rPr lang="en-US" dirty="0"/>
              <a:t>We reduce the noise by applying spectral subtraction, an adaptive technique used to denoise single-channel speech without any prior knowledge/assumptions on the measurements’ distribution</a:t>
            </a:r>
          </a:p>
          <a:p>
            <a:pPr lvl="1">
              <a:lnSpc>
                <a:spcPct val="110000"/>
              </a:lnSpc>
              <a:buSzPts val="2220"/>
            </a:pPr>
            <a:endParaRPr lang="en-US" dirty="0"/>
          </a:p>
          <a:p>
            <a:pPr marL="457200" lvl="1" indent="0">
              <a:lnSpc>
                <a:spcPct val="110000"/>
              </a:lnSpc>
              <a:buSzPts val="2220"/>
              <a:buNone/>
            </a:pPr>
            <a:endParaRPr lang="en-US" dirty="0"/>
          </a:p>
          <a:p>
            <a:pPr marL="457200" lvl="1" indent="0">
              <a:lnSpc>
                <a:spcPct val="110000"/>
              </a:lnSpc>
              <a:buSzPts val="2220"/>
              <a:buNone/>
            </a:pPr>
            <a:br>
              <a:rPr lang="en-US" dirty="0"/>
            </a:br>
            <a:endParaRPr lang="en-US" dirty="0"/>
          </a:p>
          <a:p>
            <a:pPr marL="457200" lvl="1" indent="0">
              <a:lnSpc>
                <a:spcPct val="110000"/>
              </a:lnSpc>
              <a:buSzPts val="2220"/>
              <a:buNone/>
            </a:pPr>
            <a:endParaRPr lang="en-US" dirty="0"/>
          </a:p>
          <a:p>
            <a:pPr lvl="1">
              <a:lnSpc>
                <a:spcPct val="110000"/>
              </a:lnSpc>
              <a:buSzPts val="2220"/>
            </a:pPr>
            <a:endParaRPr lang="en-US" dirty="0"/>
          </a:p>
        </p:txBody>
      </p:sp>
      <p:pic>
        <p:nvPicPr>
          <p:cNvPr id="8" name="Picture 7">
            <a:extLst>
              <a:ext uri="{FF2B5EF4-FFF2-40B4-BE49-F238E27FC236}">
                <a16:creationId xmlns:a16="http://schemas.microsoft.com/office/drawing/2014/main" id="{DA553F6C-5087-4A29-94E8-B76125CD2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625" y="5746693"/>
            <a:ext cx="1346269" cy="1111307"/>
          </a:xfrm>
          <a:prstGeom prst="rect">
            <a:avLst/>
          </a:prstGeom>
        </p:spPr>
      </p:pic>
      <p:pic>
        <p:nvPicPr>
          <p:cNvPr id="10" name="Picture 9">
            <a:extLst>
              <a:ext uri="{FF2B5EF4-FFF2-40B4-BE49-F238E27FC236}">
                <a16:creationId xmlns:a16="http://schemas.microsoft.com/office/drawing/2014/main" id="{2B4181F2-FF71-48B1-B308-0B70A7D045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134" y="5733992"/>
            <a:ext cx="1358970" cy="1124008"/>
          </a:xfrm>
          <a:prstGeom prst="rect">
            <a:avLst/>
          </a:prstGeom>
        </p:spPr>
      </p:pic>
      <p:pic>
        <p:nvPicPr>
          <p:cNvPr id="11" name="Picture 10">
            <a:extLst>
              <a:ext uri="{FF2B5EF4-FFF2-40B4-BE49-F238E27FC236}">
                <a16:creationId xmlns:a16="http://schemas.microsoft.com/office/drawing/2014/main" id="{713694F6-580F-438B-A7C1-C8FCE789DF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2389" y="5746693"/>
            <a:ext cx="1358970" cy="1111307"/>
          </a:xfrm>
          <a:prstGeom prst="rect">
            <a:avLst/>
          </a:prstGeom>
        </p:spPr>
      </p:pic>
      <p:pic>
        <p:nvPicPr>
          <p:cNvPr id="12" name="Picture 11">
            <a:extLst>
              <a:ext uri="{FF2B5EF4-FFF2-40B4-BE49-F238E27FC236}">
                <a16:creationId xmlns:a16="http://schemas.microsoft.com/office/drawing/2014/main" id="{88AF0A40-C58C-436E-907C-7367B9C15D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95" y="5746693"/>
            <a:ext cx="1339919" cy="1111307"/>
          </a:xfrm>
          <a:prstGeom prst="rect">
            <a:avLst/>
          </a:prstGeom>
        </p:spPr>
      </p:pic>
    </p:spTree>
    <p:extLst>
      <p:ext uri="{BB962C8B-B14F-4D97-AF65-F5344CB8AC3E}">
        <p14:creationId xmlns:p14="http://schemas.microsoft.com/office/powerpoint/2010/main" val="1894610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7;p32">
            <a:extLst>
              <a:ext uri="{FF2B5EF4-FFF2-40B4-BE49-F238E27FC236}">
                <a16:creationId xmlns:a16="http://schemas.microsoft.com/office/drawing/2014/main" id="{A72ECC22-0CA5-4C8F-AC73-4F862BD9DD50}"/>
              </a:ext>
            </a:extLst>
          </p:cNvPr>
          <p:cNvSpPr txBox="1">
            <a:spLocks noGrp="1"/>
          </p:cNvSpPr>
          <p:nvPr>
            <p:ph type="title"/>
          </p:nvPr>
        </p:nvSpPr>
        <p:spPr>
          <a:xfrm>
            <a:off x="838200" y="275824"/>
            <a:ext cx="10515600" cy="1325563"/>
          </a:xfrm>
          <a:prstGeom prst="rect">
            <a:avLst/>
          </a:prstGeom>
          <a:noFill/>
          <a:ln>
            <a:noFill/>
          </a:ln>
        </p:spPr>
        <p:txBody>
          <a:bodyPr spcFirstLastPara="1" wrap="square" lIns="91425" tIns="45700" rIns="91425" bIns="45700" anchor="ctr" anchorCtr="0">
            <a:normAutofit/>
          </a:bodyPr>
          <a:lstStyle/>
          <a:p>
            <a:pPr lvl="0" algn="ctr">
              <a:spcBef>
                <a:spcPts val="0"/>
              </a:spcBef>
              <a:buClr>
                <a:schemeClr val="dk1"/>
              </a:buClr>
              <a:buSzPts val="4400"/>
            </a:pPr>
            <a:r>
              <a:rPr lang="en-US" b="1" dirty="0"/>
              <a:t>Isolating the sound from the optical signal</a:t>
            </a:r>
            <a:endParaRPr b="1" dirty="0"/>
          </a:p>
        </p:txBody>
      </p:sp>
      <p:sp>
        <p:nvSpPr>
          <p:cNvPr id="3" name="Google Shape;551;p32">
            <a:extLst>
              <a:ext uri="{FF2B5EF4-FFF2-40B4-BE49-F238E27FC236}">
                <a16:creationId xmlns:a16="http://schemas.microsoft.com/office/drawing/2014/main" id="{64B6EE93-532C-4E19-9D24-A4451476A201}"/>
              </a:ext>
            </a:extLst>
          </p:cNvPr>
          <p:cNvSpPr txBox="1">
            <a:spLocks/>
          </p:cNvSpPr>
          <p:nvPr/>
        </p:nvSpPr>
        <p:spPr>
          <a:xfrm>
            <a:off x="838200" y="1615900"/>
            <a:ext cx="9714706" cy="4935902"/>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SzPts val="2220"/>
              <a:buNone/>
            </a:pPr>
            <a:r>
              <a:rPr lang="en-US" dirty="0"/>
              <a:t>We recover speech using the following steps:</a:t>
            </a:r>
          </a:p>
          <a:p>
            <a:pPr lvl="1">
              <a:lnSpc>
                <a:spcPct val="110000"/>
              </a:lnSpc>
              <a:buSzPts val="2220"/>
            </a:pPr>
            <a:r>
              <a:rPr lang="en-US" dirty="0"/>
              <a:t>Filtering Side Effects</a:t>
            </a:r>
          </a:p>
          <a:p>
            <a:pPr lvl="1">
              <a:lnSpc>
                <a:spcPct val="110000"/>
              </a:lnSpc>
              <a:buSzPts val="2220"/>
            </a:pPr>
            <a:r>
              <a:rPr lang="en-US" dirty="0"/>
              <a:t>Normalizing</a:t>
            </a:r>
          </a:p>
          <a:p>
            <a:pPr lvl="1">
              <a:lnSpc>
                <a:spcPct val="110000"/>
              </a:lnSpc>
              <a:buSzPts val="2220"/>
            </a:pPr>
            <a:r>
              <a:rPr lang="en-US" dirty="0"/>
              <a:t>Noise Reduction</a:t>
            </a:r>
          </a:p>
          <a:p>
            <a:pPr lvl="1">
              <a:lnSpc>
                <a:spcPct val="110000"/>
              </a:lnSpc>
              <a:buSzPts val="2220"/>
            </a:pPr>
            <a:r>
              <a:rPr lang="en-US" b="1" u="sng" dirty="0"/>
              <a:t>Equalizer</a:t>
            </a:r>
          </a:p>
          <a:p>
            <a:pPr marL="457200" lvl="1" indent="0">
              <a:lnSpc>
                <a:spcPct val="110000"/>
              </a:lnSpc>
              <a:buSzPts val="2220"/>
              <a:buNone/>
            </a:pPr>
            <a:r>
              <a:rPr lang="en-US" dirty="0"/>
              <a:t>We use an equalizer to amplify the response of weak frequencies.</a:t>
            </a:r>
          </a:p>
          <a:p>
            <a:pPr marL="457200" lvl="1" indent="0">
              <a:lnSpc>
                <a:spcPct val="110000"/>
              </a:lnSpc>
              <a:buSzPts val="2220"/>
              <a:buNone/>
            </a:pPr>
            <a:endParaRPr lang="en-US" dirty="0"/>
          </a:p>
          <a:p>
            <a:pPr marL="457200" lvl="1" indent="0">
              <a:lnSpc>
                <a:spcPct val="110000"/>
              </a:lnSpc>
              <a:buSzPts val="2220"/>
              <a:buNone/>
            </a:pPr>
            <a:br>
              <a:rPr lang="en-US" dirty="0"/>
            </a:br>
            <a:endParaRPr lang="en-US" dirty="0"/>
          </a:p>
          <a:p>
            <a:pPr marL="457200" lvl="1" indent="0">
              <a:lnSpc>
                <a:spcPct val="110000"/>
              </a:lnSpc>
              <a:buSzPts val="2220"/>
              <a:buNone/>
            </a:pPr>
            <a:endParaRPr lang="en-US" dirty="0"/>
          </a:p>
          <a:p>
            <a:pPr lvl="1">
              <a:lnSpc>
                <a:spcPct val="110000"/>
              </a:lnSpc>
              <a:buSzPts val="2220"/>
            </a:pPr>
            <a:endParaRPr lang="en-US" dirty="0"/>
          </a:p>
        </p:txBody>
      </p:sp>
      <p:pic>
        <p:nvPicPr>
          <p:cNvPr id="10" name="Picture 9">
            <a:extLst>
              <a:ext uri="{FF2B5EF4-FFF2-40B4-BE49-F238E27FC236}">
                <a16:creationId xmlns:a16="http://schemas.microsoft.com/office/drawing/2014/main" id="{6F459311-D09D-47E2-8414-356D95061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1415" y="5733992"/>
            <a:ext cx="1371670" cy="1117657"/>
          </a:xfrm>
          <a:prstGeom prst="rect">
            <a:avLst/>
          </a:prstGeom>
        </p:spPr>
      </p:pic>
      <p:pic>
        <p:nvPicPr>
          <p:cNvPr id="11" name="Picture 10">
            <a:extLst>
              <a:ext uri="{FF2B5EF4-FFF2-40B4-BE49-F238E27FC236}">
                <a16:creationId xmlns:a16="http://schemas.microsoft.com/office/drawing/2014/main" id="{D6074946-3D45-4231-9460-6FD0404FF0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625" y="5746693"/>
            <a:ext cx="1346269" cy="1111307"/>
          </a:xfrm>
          <a:prstGeom prst="rect">
            <a:avLst/>
          </a:prstGeom>
        </p:spPr>
      </p:pic>
      <p:pic>
        <p:nvPicPr>
          <p:cNvPr id="12" name="Picture 11">
            <a:extLst>
              <a:ext uri="{FF2B5EF4-FFF2-40B4-BE49-F238E27FC236}">
                <a16:creationId xmlns:a16="http://schemas.microsoft.com/office/drawing/2014/main" id="{4CF9C18F-3592-4AD9-A1E4-C773B077D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3134" y="5733992"/>
            <a:ext cx="1358970" cy="1124008"/>
          </a:xfrm>
          <a:prstGeom prst="rect">
            <a:avLst/>
          </a:prstGeom>
        </p:spPr>
      </p:pic>
      <p:pic>
        <p:nvPicPr>
          <p:cNvPr id="13" name="Picture 12">
            <a:extLst>
              <a:ext uri="{FF2B5EF4-FFF2-40B4-BE49-F238E27FC236}">
                <a16:creationId xmlns:a16="http://schemas.microsoft.com/office/drawing/2014/main" id="{D4CBEE01-7DB3-4FA9-BA2C-1C61CE4CA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2389" y="5746693"/>
            <a:ext cx="1358970" cy="1111307"/>
          </a:xfrm>
          <a:prstGeom prst="rect">
            <a:avLst/>
          </a:prstGeom>
        </p:spPr>
      </p:pic>
      <p:pic>
        <p:nvPicPr>
          <p:cNvPr id="14" name="Picture 13">
            <a:extLst>
              <a:ext uri="{FF2B5EF4-FFF2-40B4-BE49-F238E27FC236}">
                <a16:creationId xmlns:a16="http://schemas.microsoft.com/office/drawing/2014/main" id="{61A5BFCA-E825-44CA-8D57-01EC0E45C8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695" y="5746693"/>
            <a:ext cx="1339919" cy="1111307"/>
          </a:xfrm>
          <a:prstGeom prst="rect">
            <a:avLst/>
          </a:prstGeom>
        </p:spPr>
      </p:pic>
    </p:spTree>
    <p:extLst>
      <p:ext uri="{BB962C8B-B14F-4D97-AF65-F5344CB8AC3E}">
        <p14:creationId xmlns:p14="http://schemas.microsoft.com/office/powerpoint/2010/main" val="2956504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Agenda</a:t>
            </a:r>
            <a:endParaRPr b="1" dirty="0"/>
          </a:p>
        </p:txBody>
      </p:sp>
      <p:sp>
        <p:nvSpPr>
          <p:cNvPr id="129" name="Google Shape;12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dirty="0"/>
          </a:p>
        </p:txBody>
      </p:sp>
      <p:sp>
        <p:nvSpPr>
          <p:cNvPr id="130" name="Google Shape;130;p4"/>
          <p:cNvSpPr txBox="1">
            <a:spLocks noGrp="1"/>
          </p:cNvSpPr>
          <p:nvPr>
            <p:ph type="body" idx="1"/>
          </p:nvPr>
        </p:nvSpPr>
        <p:spPr>
          <a:xfrm>
            <a:off x="838200" y="1825625"/>
            <a:ext cx="10515600" cy="489585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1000"/>
              </a:spcBef>
              <a:spcAft>
                <a:spcPts val="0"/>
              </a:spcAft>
              <a:buClr>
                <a:schemeClr val="dk1"/>
              </a:buClr>
              <a:buSzPts val="2170"/>
              <a:buFont typeface="Noto Sans Symbols"/>
              <a:buChar char="⮚"/>
            </a:pPr>
            <a:r>
              <a:rPr lang="en-US" sz="2170" dirty="0"/>
              <a:t>Introduction</a:t>
            </a:r>
          </a:p>
          <a:p>
            <a:pPr marL="228600" lvl="0" indent="-228600" algn="l" rtl="0">
              <a:lnSpc>
                <a:spcPct val="100000"/>
              </a:lnSpc>
              <a:spcBef>
                <a:spcPts val="1000"/>
              </a:spcBef>
              <a:spcAft>
                <a:spcPts val="0"/>
              </a:spcAft>
              <a:buClr>
                <a:schemeClr val="dk1"/>
              </a:buClr>
              <a:buSzPts val="2170"/>
              <a:buFont typeface="Noto Sans Symbols"/>
              <a:buChar char="⮚"/>
            </a:pPr>
            <a:r>
              <a:rPr lang="en-US" sz="2170" dirty="0"/>
              <a:t>Related Work</a:t>
            </a:r>
            <a:endParaRPr dirty="0"/>
          </a:p>
          <a:p>
            <a:pPr marL="228600" lvl="0" indent="-228600" algn="l" rtl="0">
              <a:lnSpc>
                <a:spcPct val="100000"/>
              </a:lnSpc>
              <a:spcBef>
                <a:spcPts val="1000"/>
              </a:spcBef>
              <a:spcAft>
                <a:spcPts val="0"/>
              </a:spcAft>
              <a:buClr>
                <a:schemeClr val="dk1"/>
              </a:buClr>
              <a:buSzPts val="2170"/>
              <a:buFont typeface="Noto Sans Symbols"/>
              <a:buChar char="⮚"/>
            </a:pPr>
            <a:r>
              <a:rPr lang="en-US" sz="2170" dirty="0"/>
              <a:t>Threat Model</a:t>
            </a:r>
            <a:endParaRPr dirty="0"/>
          </a:p>
          <a:p>
            <a:pPr marL="228600" lvl="0" indent="-228600" algn="l" rtl="0">
              <a:lnSpc>
                <a:spcPct val="100000"/>
              </a:lnSpc>
              <a:spcBef>
                <a:spcPts val="1000"/>
              </a:spcBef>
              <a:spcAft>
                <a:spcPts val="0"/>
              </a:spcAft>
              <a:buClr>
                <a:schemeClr val="dk1"/>
              </a:buClr>
              <a:buSzPts val="2170"/>
              <a:buFont typeface="Noto Sans Symbols"/>
              <a:buChar char="⮚"/>
            </a:pPr>
            <a:r>
              <a:rPr lang="en-US" sz="2170" dirty="0"/>
              <a:t>Analysis</a:t>
            </a:r>
            <a:endParaRPr dirty="0"/>
          </a:p>
          <a:p>
            <a:pPr marL="228600" lvl="0" indent="-228600" algn="l" rtl="0">
              <a:lnSpc>
                <a:spcPct val="100000"/>
              </a:lnSpc>
              <a:spcBef>
                <a:spcPts val="1000"/>
              </a:spcBef>
              <a:spcAft>
                <a:spcPts val="0"/>
              </a:spcAft>
              <a:buClr>
                <a:schemeClr val="dk1"/>
              </a:buClr>
              <a:buSzPts val="2170"/>
              <a:buFont typeface="Noto Sans Symbols"/>
              <a:buChar char="⮚"/>
            </a:pPr>
            <a:r>
              <a:rPr lang="en-US" sz="2170" dirty="0"/>
              <a:t>Recovering Speech</a:t>
            </a:r>
            <a:endParaRPr lang="en-US" dirty="0"/>
          </a:p>
          <a:p>
            <a:pPr marL="228600" lvl="0" indent="-228600" algn="l" rtl="0">
              <a:lnSpc>
                <a:spcPct val="100000"/>
              </a:lnSpc>
              <a:spcBef>
                <a:spcPts val="1000"/>
              </a:spcBef>
              <a:spcAft>
                <a:spcPts val="0"/>
              </a:spcAft>
              <a:buClr>
                <a:schemeClr val="dk1"/>
              </a:buClr>
              <a:buSzPts val="2170"/>
              <a:buFont typeface="Noto Sans Symbols"/>
              <a:buChar char="⮚"/>
            </a:pPr>
            <a:r>
              <a:rPr lang="en-US" sz="2170" dirty="0"/>
              <a:t>Evaluation</a:t>
            </a:r>
          </a:p>
          <a:p>
            <a:pPr marL="228600" lvl="0" indent="-228600" algn="l" rtl="0">
              <a:lnSpc>
                <a:spcPct val="100000"/>
              </a:lnSpc>
              <a:spcBef>
                <a:spcPts val="1000"/>
              </a:spcBef>
              <a:spcAft>
                <a:spcPts val="0"/>
              </a:spcAft>
              <a:buClr>
                <a:schemeClr val="dk1"/>
              </a:buClr>
              <a:buSzPts val="2170"/>
              <a:buFont typeface="Noto Sans Symbols"/>
              <a:buChar char="⮚"/>
            </a:pPr>
            <a:r>
              <a:rPr lang="en-US" sz="2170" dirty="0"/>
              <a:t>Takeaways</a:t>
            </a:r>
          </a:p>
          <a:p>
            <a:pPr marL="228600" lvl="0" indent="-228600" algn="l" rtl="0">
              <a:lnSpc>
                <a:spcPct val="100000"/>
              </a:lnSpc>
              <a:spcBef>
                <a:spcPts val="1000"/>
              </a:spcBef>
              <a:spcAft>
                <a:spcPts val="0"/>
              </a:spcAft>
              <a:buClr>
                <a:schemeClr val="dk1"/>
              </a:buClr>
              <a:buSzPts val="2170"/>
              <a:buFont typeface="Noto Sans Symbols"/>
              <a:buChar char="⮚"/>
            </a:pPr>
            <a:r>
              <a:rPr lang="en-US" sz="2170" dirty="0"/>
              <a:t>Q&amp;A</a:t>
            </a:r>
            <a:endParaRPr lang="he-IL" sz="217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dirty="0"/>
          </a:p>
        </p:txBody>
      </p:sp>
      <p:sp>
        <p:nvSpPr>
          <p:cNvPr id="893" name="Google Shape;893;p56"/>
          <p:cNvSpPr txBox="1">
            <a:spLocks noGrp="1"/>
          </p:cNvSpPr>
          <p:nvPr>
            <p:ph type="body" idx="1"/>
          </p:nvPr>
        </p:nvSpPr>
        <p:spPr>
          <a:xfrm>
            <a:off x="838200" y="1825625"/>
            <a:ext cx="10515600" cy="416877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9600"/>
              <a:buNone/>
            </a:pPr>
            <a:r>
              <a:rPr lang="en-US" sz="9600" dirty="0"/>
              <a:t>Evaluation</a:t>
            </a:r>
            <a:endParaRPr dirty="0"/>
          </a:p>
          <a:p>
            <a:pPr marL="0" lvl="0" indent="0" algn="ctr" rtl="0">
              <a:lnSpc>
                <a:spcPct val="90000"/>
              </a:lnSpc>
              <a:spcBef>
                <a:spcPts val="1000"/>
              </a:spcBef>
              <a:spcAft>
                <a:spcPts val="0"/>
              </a:spcAft>
              <a:buClr>
                <a:schemeClr val="dk1"/>
              </a:buClr>
              <a:buSzPts val="9600"/>
              <a:buNone/>
            </a:pPr>
            <a:r>
              <a:rPr lang="en-US" sz="9600" dirty="0"/>
              <a:t>in a Real Setup</a:t>
            </a:r>
            <a:endParaRPr sz="9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70CDFB-47C9-4052-878B-251892F0885E}"/>
              </a:ext>
            </a:extLst>
          </p:cNvPr>
          <p:cNvSpPr>
            <a:spLocks noGrp="1"/>
          </p:cNvSpPr>
          <p:nvPr>
            <p:ph type="title"/>
          </p:nvPr>
        </p:nvSpPr>
        <p:spPr>
          <a:xfrm>
            <a:off x="838200" y="365125"/>
            <a:ext cx="10515600" cy="1325563"/>
          </a:xfrm>
        </p:spPr>
        <p:txBody>
          <a:bodyPr/>
          <a:lstStyle/>
          <a:p>
            <a:pPr algn="ctr"/>
            <a:r>
              <a:rPr lang="en-US" dirty="0"/>
              <a:t>Comparison to Visual Microphone</a:t>
            </a:r>
            <a:endParaRPr lang="he-IL" dirty="0"/>
          </a:p>
        </p:txBody>
      </p:sp>
      <p:sp>
        <p:nvSpPr>
          <p:cNvPr id="6" name="Content Placeholder 2">
            <a:extLst>
              <a:ext uri="{FF2B5EF4-FFF2-40B4-BE49-F238E27FC236}">
                <a16:creationId xmlns:a16="http://schemas.microsoft.com/office/drawing/2014/main" id="{42D9F1B6-E874-4335-B905-7182E3A1DD63}"/>
              </a:ext>
            </a:extLst>
          </p:cNvPr>
          <p:cNvSpPr>
            <a:spLocks noGrp="1"/>
          </p:cNvSpPr>
          <p:nvPr>
            <p:ph idx="1"/>
          </p:nvPr>
        </p:nvSpPr>
        <p:spPr>
          <a:xfrm>
            <a:off x="838200" y="1825625"/>
            <a:ext cx="8280400" cy="4253442"/>
          </a:xfrm>
        </p:spPr>
        <p:txBody>
          <a:bodyPr>
            <a:normAutofit lnSpcReduction="10000"/>
          </a:bodyPr>
          <a:lstStyle/>
          <a:p>
            <a:pPr marL="0" indent="0">
              <a:buNone/>
            </a:pPr>
            <a:r>
              <a:rPr lang="en-US" sz="2400" dirty="0"/>
              <a:t>We evaluated The Little Seal Bug Attack under the same experimental setup of Visual  Microphone:</a:t>
            </a:r>
          </a:p>
          <a:p>
            <a:r>
              <a:rPr lang="en-US" sz="2400" dirty="0"/>
              <a:t>We placed speakers 5 cm from the reflective objects</a:t>
            </a:r>
          </a:p>
          <a:p>
            <a:endParaRPr lang="en-US" sz="2400" dirty="0"/>
          </a:p>
          <a:p>
            <a:r>
              <a:rPr lang="en-US" sz="2400" dirty="0"/>
              <a:t>The volume of the speakers was 95 dB</a:t>
            </a:r>
          </a:p>
          <a:p>
            <a:endParaRPr lang="en-US" sz="2400" dirty="0"/>
          </a:p>
          <a:p>
            <a:r>
              <a:rPr lang="en-US" sz="2400" dirty="0"/>
              <a:t>The eavesdropping equipment was placed 2.5m from the objects </a:t>
            </a:r>
          </a:p>
          <a:p>
            <a:endParaRPr lang="en-US" sz="2400" dirty="0"/>
          </a:p>
          <a:p>
            <a:pPr marL="0" indent="0">
              <a:buNone/>
            </a:pPr>
            <a:r>
              <a:rPr lang="en-US" sz="2400" dirty="0"/>
              <a:t>We then played the same 6 sentences from the TIMIT repository recovered by the visual microphone</a:t>
            </a:r>
          </a:p>
        </p:txBody>
      </p:sp>
      <p:pic>
        <p:nvPicPr>
          <p:cNvPr id="7" name="Google Shape;347;p21">
            <a:extLst>
              <a:ext uri="{FF2B5EF4-FFF2-40B4-BE49-F238E27FC236}">
                <a16:creationId xmlns:a16="http://schemas.microsoft.com/office/drawing/2014/main" id="{9A7DD55E-34E1-440B-B31C-9E705E636288}"/>
              </a:ext>
            </a:extLst>
          </p:cNvPr>
          <p:cNvPicPr preferRelativeResize="0"/>
          <p:nvPr/>
        </p:nvPicPr>
        <p:blipFill rotWithShape="1">
          <a:blip r:embed="rId3">
            <a:alphaModFix/>
          </a:blip>
          <a:srcRect t="16986" b="16985"/>
          <a:stretch/>
        </p:blipFill>
        <p:spPr>
          <a:xfrm>
            <a:off x="9677400" y="1432129"/>
            <a:ext cx="2237295" cy="1477264"/>
          </a:xfrm>
          <a:prstGeom prst="rect">
            <a:avLst/>
          </a:prstGeom>
          <a:noFill/>
          <a:ln>
            <a:noFill/>
          </a:ln>
        </p:spPr>
      </p:pic>
    </p:spTree>
    <p:extLst>
      <p:ext uri="{BB962C8B-B14F-4D97-AF65-F5344CB8AC3E}">
        <p14:creationId xmlns:p14="http://schemas.microsoft.com/office/powerpoint/2010/main" val="1199735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77EC5C-5584-43E7-BEAA-2F6F5B7B29BE}"/>
              </a:ext>
            </a:extLst>
          </p:cNvPr>
          <p:cNvSpPr>
            <a:spLocks noGrp="1"/>
          </p:cNvSpPr>
          <p:nvPr>
            <p:ph idx="1"/>
          </p:nvPr>
        </p:nvSpPr>
        <p:spPr/>
        <p:txBody>
          <a:bodyPr>
            <a:normAutofit/>
          </a:bodyPr>
          <a:lstStyle/>
          <a:p>
            <a:pPr marL="0" indent="0">
              <a:buNone/>
            </a:pPr>
            <a:r>
              <a:rPr lang="en-US" sz="2400" dirty="0"/>
              <a:t>The spectrogram of the original sentence and the recovered sentence </a:t>
            </a:r>
            <a:br>
              <a:rPr lang="en-US" sz="2400" dirty="0"/>
            </a:br>
            <a:r>
              <a:rPr lang="en-US" sz="2400" dirty="0"/>
              <a:t>"She had your dark suit in greasy wash water all year" from various objects</a:t>
            </a:r>
            <a:br>
              <a:rPr lang="en-US" sz="2400" dirty="0"/>
            </a:br>
            <a:endParaRPr lang="en-US" sz="2400" dirty="0"/>
          </a:p>
        </p:txBody>
      </p:sp>
      <p:sp>
        <p:nvSpPr>
          <p:cNvPr id="7" name="Title 1">
            <a:extLst>
              <a:ext uri="{FF2B5EF4-FFF2-40B4-BE49-F238E27FC236}">
                <a16:creationId xmlns:a16="http://schemas.microsoft.com/office/drawing/2014/main" id="{E2CB61AD-0A8F-4C72-81F2-366B095BA3E0}"/>
              </a:ext>
            </a:extLst>
          </p:cNvPr>
          <p:cNvSpPr>
            <a:spLocks noGrp="1"/>
          </p:cNvSpPr>
          <p:nvPr>
            <p:ph type="title"/>
          </p:nvPr>
        </p:nvSpPr>
        <p:spPr>
          <a:xfrm>
            <a:off x="838200" y="365125"/>
            <a:ext cx="10515600" cy="1325563"/>
          </a:xfrm>
        </p:spPr>
        <p:txBody>
          <a:bodyPr/>
          <a:lstStyle/>
          <a:p>
            <a:pPr algn="ctr"/>
            <a:r>
              <a:rPr lang="en-US" dirty="0"/>
              <a:t>Comparison to Visual Microphone</a:t>
            </a:r>
            <a:endParaRPr lang="he-IL" dirty="0"/>
          </a:p>
        </p:txBody>
      </p:sp>
      <p:sp>
        <p:nvSpPr>
          <p:cNvPr id="6" name="TextBox 5">
            <a:extLst>
              <a:ext uri="{FF2B5EF4-FFF2-40B4-BE49-F238E27FC236}">
                <a16:creationId xmlns:a16="http://schemas.microsoft.com/office/drawing/2014/main" id="{2D3DD4BB-C8E9-4E09-8D59-0ADEA2FBB020}"/>
              </a:ext>
            </a:extLst>
          </p:cNvPr>
          <p:cNvSpPr txBox="1"/>
          <p:nvPr/>
        </p:nvSpPr>
        <p:spPr>
          <a:xfrm>
            <a:off x="1326160" y="6307472"/>
            <a:ext cx="9336946" cy="369332"/>
          </a:xfrm>
          <a:prstGeom prst="rect">
            <a:avLst/>
          </a:prstGeom>
          <a:noFill/>
        </p:spPr>
        <p:txBody>
          <a:bodyPr wrap="square" rtlCol="1">
            <a:spAutoFit/>
          </a:bodyPr>
          <a:lstStyle/>
          <a:p>
            <a:r>
              <a:rPr lang="en-US" dirty="0"/>
              <a:t>And now we will proceed to listen to the recordings of the recovered sound</a:t>
            </a:r>
            <a:endParaRPr lang="he-IL" dirty="0"/>
          </a:p>
        </p:txBody>
      </p:sp>
      <p:pic>
        <p:nvPicPr>
          <p:cNvPr id="4" name="Picture 3">
            <a:extLst>
              <a:ext uri="{FF2B5EF4-FFF2-40B4-BE49-F238E27FC236}">
                <a16:creationId xmlns:a16="http://schemas.microsoft.com/office/drawing/2014/main" id="{A907D6DC-7F74-4A71-96DC-B6807AA02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734" y="2749979"/>
            <a:ext cx="8326531" cy="3426984"/>
          </a:xfrm>
          <a:prstGeom prst="rect">
            <a:avLst/>
          </a:prstGeom>
        </p:spPr>
      </p:pic>
    </p:spTree>
    <p:extLst>
      <p:ext uri="{BB962C8B-B14F-4D97-AF65-F5344CB8AC3E}">
        <p14:creationId xmlns:p14="http://schemas.microsoft.com/office/powerpoint/2010/main" val="1973793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for research">
            <a:hlinkClick r:id="" action="ppaction://media"/>
            <a:extLst>
              <a:ext uri="{FF2B5EF4-FFF2-40B4-BE49-F238E27FC236}">
                <a16:creationId xmlns:a16="http://schemas.microsoft.com/office/drawing/2014/main" id="{79D0E154-4A5F-42ED-9BCE-C1D50B0EC39A}"/>
              </a:ext>
            </a:extLst>
          </p:cNvPr>
          <p:cNvPicPr>
            <a:picLocks noChangeAspect="1"/>
          </p:cNvPicPr>
          <p:nvPr>
            <a:videoFile r:link="rId1"/>
            <p:extLst>
              <p:ext uri="{DAA4B4D4-6D71-4841-9C94-3DE7FCFB9230}">
                <p14:media xmlns:p14="http://schemas.microsoft.com/office/powerpoint/2010/main" r:embed="rId2">
                  <p14:trim end="12369"/>
                </p14:media>
              </p:ext>
            </p:extLst>
          </p:nvPr>
        </p:nvPicPr>
        <p:blipFill>
          <a:blip r:embed="rId5"/>
          <a:stretch>
            <a:fillRect/>
          </a:stretch>
        </p:blipFill>
        <p:spPr>
          <a:xfrm>
            <a:off x="1502167" y="930183"/>
            <a:ext cx="9815854" cy="5521417"/>
          </a:xfrm>
          <a:prstGeom prst="rect">
            <a:avLst/>
          </a:prstGeom>
        </p:spPr>
      </p:pic>
    </p:spTree>
    <p:extLst>
      <p:ext uri="{BB962C8B-B14F-4D97-AF65-F5344CB8AC3E}">
        <p14:creationId xmlns:p14="http://schemas.microsoft.com/office/powerpoint/2010/main" val="9635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70CDFB-47C9-4052-878B-251892F0885E}"/>
              </a:ext>
            </a:extLst>
          </p:cNvPr>
          <p:cNvSpPr>
            <a:spLocks noGrp="1"/>
          </p:cNvSpPr>
          <p:nvPr>
            <p:ph type="title"/>
          </p:nvPr>
        </p:nvSpPr>
        <p:spPr>
          <a:xfrm>
            <a:off x="838200" y="365125"/>
            <a:ext cx="10515600" cy="1325563"/>
          </a:xfrm>
        </p:spPr>
        <p:txBody>
          <a:bodyPr/>
          <a:lstStyle/>
          <a:p>
            <a:pPr algn="ctr"/>
            <a:r>
              <a:rPr lang="en-US" dirty="0"/>
              <a:t>Comparison to Lamphone</a:t>
            </a:r>
            <a:endParaRPr lang="he-IL" dirty="0"/>
          </a:p>
        </p:txBody>
      </p:sp>
      <p:sp>
        <p:nvSpPr>
          <p:cNvPr id="6" name="Content Placeholder 2">
            <a:extLst>
              <a:ext uri="{FF2B5EF4-FFF2-40B4-BE49-F238E27FC236}">
                <a16:creationId xmlns:a16="http://schemas.microsoft.com/office/drawing/2014/main" id="{42D9F1B6-E874-4335-B905-7182E3A1DD63}"/>
              </a:ext>
            </a:extLst>
          </p:cNvPr>
          <p:cNvSpPr>
            <a:spLocks noGrp="1"/>
          </p:cNvSpPr>
          <p:nvPr>
            <p:ph idx="1"/>
          </p:nvPr>
        </p:nvSpPr>
        <p:spPr>
          <a:xfrm>
            <a:off x="838200" y="1825625"/>
            <a:ext cx="8280400" cy="4253442"/>
          </a:xfrm>
        </p:spPr>
        <p:txBody>
          <a:bodyPr>
            <a:normAutofit/>
          </a:bodyPr>
          <a:lstStyle/>
          <a:p>
            <a:pPr marL="0" indent="0">
              <a:buNone/>
            </a:pPr>
            <a:r>
              <a:rPr lang="en-US" sz="2400" dirty="0"/>
              <a:t>We evaluated The Little Seal Bug Attack under the same experimental setup as </a:t>
            </a:r>
            <a:r>
              <a:rPr lang="en-US" sz="2400" dirty="0" err="1"/>
              <a:t>Lamphone</a:t>
            </a:r>
            <a:r>
              <a:rPr lang="en-US" sz="2400" dirty="0"/>
              <a:t>.</a:t>
            </a:r>
          </a:p>
          <a:p>
            <a:pPr marL="0" indent="0">
              <a:buNone/>
            </a:pPr>
            <a:r>
              <a:rPr lang="en-US" sz="2400" u="sng" dirty="0"/>
              <a:t>Quick reminder</a:t>
            </a:r>
            <a:r>
              <a:rPr lang="en-US" sz="2400" dirty="0"/>
              <a:t>: </a:t>
            </a:r>
          </a:p>
          <a:p>
            <a:pPr marL="0" indent="0">
              <a:buNone/>
            </a:pPr>
            <a:r>
              <a:rPr lang="en-US" sz="2400" dirty="0"/>
              <a:t>Lamphone was presented in 2020 by our group at BlackHat USA.</a:t>
            </a:r>
          </a:p>
          <a:p>
            <a:pPr marL="0" indent="0">
              <a:buNone/>
            </a:pPr>
            <a:r>
              <a:rPr lang="en-US" sz="2400" dirty="0"/>
              <a:t>We demonstrated speech recovery by analyzing the vibrations of a hanging light bulb using a photodiode</a:t>
            </a:r>
          </a:p>
        </p:txBody>
      </p:sp>
      <p:pic>
        <p:nvPicPr>
          <p:cNvPr id="8" name="Google Shape;449;p26">
            <a:extLst>
              <a:ext uri="{FF2B5EF4-FFF2-40B4-BE49-F238E27FC236}">
                <a16:creationId xmlns:a16="http://schemas.microsoft.com/office/drawing/2014/main" id="{BB4CA810-3F8E-4184-ACCD-DEF03B13465C}"/>
              </a:ext>
            </a:extLst>
          </p:cNvPr>
          <p:cNvPicPr preferRelativeResize="0"/>
          <p:nvPr/>
        </p:nvPicPr>
        <p:blipFill rotWithShape="1">
          <a:blip r:embed="rId3">
            <a:alphaModFix/>
          </a:blip>
          <a:srcRect l="-1075" t="5601" r="1075" b="1049"/>
          <a:stretch/>
        </p:blipFill>
        <p:spPr>
          <a:xfrm>
            <a:off x="10282442" y="549600"/>
            <a:ext cx="1666479" cy="1778733"/>
          </a:xfrm>
          <a:prstGeom prst="rect">
            <a:avLst/>
          </a:prstGeom>
          <a:noFill/>
          <a:ln>
            <a:noFill/>
          </a:ln>
        </p:spPr>
      </p:pic>
    </p:spTree>
    <p:extLst>
      <p:ext uri="{BB962C8B-B14F-4D97-AF65-F5344CB8AC3E}">
        <p14:creationId xmlns:p14="http://schemas.microsoft.com/office/powerpoint/2010/main" val="1127916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E546-CE7B-4D8E-9F54-9993F4E8BA66}"/>
              </a:ext>
            </a:extLst>
          </p:cNvPr>
          <p:cNvSpPr>
            <a:spLocks noGrp="1"/>
          </p:cNvSpPr>
          <p:nvPr>
            <p:ph type="title"/>
          </p:nvPr>
        </p:nvSpPr>
        <p:spPr/>
        <p:txBody>
          <a:bodyPr/>
          <a:lstStyle/>
          <a:p>
            <a:pPr algn="ctr"/>
            <a:r>
              <a:rPr lang="en-US" dirty="0"/>
              <a:t>Comparison to </a:t>
            </a:r>
            <a:r>
              <a:rPr lang="en-US" dirty="0" err="1"/>
              <a:t>Lamphone</a:t>
            </a:r>
            <a:endParaRPr lang="he-IL" dirty="0"/>
          </a:p>
        </p:txBody>
      </p:sp>
      <p:sp>
        <p:nvSpPr>
          <p:cNvPr id="3" name="Content Placeholder 2">
            <a:extLst>
              <a:ext uri="{FF2B5EF4-FFF2-40B4-BE49-F238E27FC236}">
                <a16:creationId xmlns:a16="http://schemas.microsoft.com/office/drawing/2014/main" id="{6477EC5C-5584-43E7-BEAA-2F6F5B7B29BE}"/>
              </a:ext>
            </a:extLst>
          </p:cNvPr>
          <p:cNvSpPr>
            <a:spLocks noGrp="1"/>
          </p:cNvSpPr>
          <p:nvPr>
            <p:ph idx="1"/>
          </p:nvPr>
        </p:nvSpPr>
        <p:spPr/>
        <p:txBody>
          <a:bodyPr>
            <a:normAutofit/>
          </a:bodyPr>
          <a:lstStyle/>
          <a:p>
            <a:pPr marL="0" indent="0">
              <a:buNone/>
            </a:pPr>
            <a:r>
              <a:rPr lang="en-US" sz="2400" dirty="0"/>
              <a:t>We replicated the experimental setup used in the Lamphone study </a:t>
            </a:r>
            <a:br>
              <a:rPr lang="en-US" sz="2400" dirty="0"/>
            </a:br>
            <a:r>
              <a:rPr lang="en-US" sz="2400" dirty="0"/>
              <a:t>as follows:</a:t>
            </a:r>
          </a:p>
          <a:p>
            <a:r>
              <a:rPr lang="en-US" sz="2400" dirty="0"/>
              <a:t> We placed the eavesdropping equipment at </a:t>
            </a:r>
            <a:r>
              <a:rPr lang="en-US" sz="2400" b="1" dirty="0"/>
              <a:t>various distances (15,25,35 meters) </a:t>
            </a:r>
            <a:r>
              <a:rPr lang="en-US" sz="2400" dirty="0"/>
              <a:t>from three objects used in this experiment.</a:t>
            </a:r>
          </a:p>
          <a:p>
            <a:r>
              <a:rPr lang="en-US" sz="2400" dirty="0"/>
              <a:t>The speakers were placed </a:t>
            </a:r>
            <a:r>
              <a:rPr lang="en-US" sz="2400" b="1" dirty="0"/>
              <a:t>at a distance of 25 cm</a:t>
            </a:r>
            <a:r>
              <a:rPr lang="en-US" sz="2400" dirty="0"/>
              <a:t> from the reflective objects.</a:t>
            </a:r>
          </a:p>
          <a:p>
            <a:r>
              <a:rPr lang="en-US" sz="2400" dirty="0"/>
              <a:t>We played a statement made by former President Donald Trump via the speakers at the </a:t>
            </a:r>
            <a:r>
              <a:rPr lang="en-US" sz="2400" b="1" dirty="0"/>
              <a:t>volume level of a virtual meeting (75dB)</a:t>
            </a:r>
            <a:r>
              <a:rPr lang="en-US" sz="2400" dirty="0"/>
              <a:t>.</a:t>
            </a:r>
            <a:endParaRPr lang="he-IL" sz="2400" dirty="0"/>
          </a:p>
        </p:txBody>
      </p:sp>
      <p:pic>
        <p:nvPicPr>
          <p:cNvPr id="5" name="Google Shape;449;p26">
            <a:extLst>
              <a:ext uri="{FF2B5EF4-FFF2-40B4-BE49-F238E27FC236}">
                <a16:creationId xmlns:a16="http://schemas.microsoft.com/office/drawing/2014/main" id="{688DAB1D-EEA8-41E5-97BB-5A5C0817F8A8}"/>
              </a:ext>
            </a:extLst>
          </p:cNvPr>
          <p:cNvPicPr preferRelativeResize="0"/>
          <p:nvPr/>
        </p:nvPicPr>
        <p:blipFill rotWithShape="1">
          <a:blip r:embed="rId3">
            <a:alphaModFix/>
          </a:blip>
          <a:srcRect l="-1075" t="5601" r="1075" b="1049"/>
          <a:stretch/>
        </p:blipFill>
        <p:spPr>
          <a:xfrm>
            <a:off x="10282442" y="549600"/>
            <a:ext cx="1666479" cy="1778733"/>
          </a:xfrm>
          <a:prstGeom prst="rect">
            <a:avLst/>
          </a:prstGeom>
          <a:noFill/>
          <a:ln>
            <a:noFill/>
          </a:ln>
        </p:spPr>
      </p:pic>
    </p:spTree>
    <p:extLst>
      <p:ext uri="{BB962C8B-B14F-4D97-AF65-F5344CB8AC3E}">
        <p14:creationId xmlns:p14="http://schemas.microsoft.com/office/powerpoint/2010/main" val="399538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77EC5C-5584-43E7-BEAA-2F6F5B7B29BE}"/>
              </a:ext>
            </a:extLst>
          </p:cNvPr>
          <p:cNvSpPr>
            <a:spLocks noGrp="1"/>
          </p:cNvSpPr>
          <p:nvPr>
            <p:ph idx="1"/>
          </p:nvPr>
        </p:nvSpPr>
        <p:spPr/>
        <p:txBody>
          <a:bodyPr>
            <a:normAutofit/>
          </a:bodyPr>
          <a:lstStyle/>
          <a:p>
            <a:pPr marL="0" indent="0">
              <a:buNone/>
            </a:pPr>
            <a:r>
              <a:rPr lang="en-US" sz="2400" dirty="0"/>
              <a:t>The spectrogram of the original statement and the recovered statement from the Rubik’s cube from various distances:</a:t>
            </a:r>
            <a:br>
              <a:rPr lang="en-US" sz="2400" dirty="0"/>
            </a:br>
            <a:endParaRPr lang="en-US" sz="2400" dirty="0"/>
          </a:p>
        </p:txBody>
      </p:sp>
      <p:sp>
        <p:nvSpPr>
          <p:cNvPr id="7" name="Title 1">
            <a:extLst>
              <a:ext uri="{FF2B5EF4-FFF2-40B4-BE49-F238E27FC236}">
                <a16:creationId xmlns:a16="http://schemas.microsoft.com/office/drawing/2014/main" id="{E2CB61AD-0A8F-4C72-81F2-366B095BA3E0}"/>
              </a:ext>
            </a:extLst>
          </p:cNvPr>
          <p:cNvSpPr>
            <a:spLocks noGrp="1"/>
          </p:cNvSpPr>
          <p:nvPr>
            <p:ph type="title"/>
          </p:nvPr>
        </p:nvSpPr>
        <p:spPr>
          <a:xfrm>
            <a:off x="838200" y="365125"/>
            <a:ext cx="10515600" cy="1325563"/>
          </a:xfrm>
        </p:spPr>
        <p:txBody>
          <a:bodyPr/>
          <a:lstStyle/>
          <a:p>
            <a:pPr algn="ctr"/>
            <a:r>
              <a:rPr lang="en-US" dirty="0"/>
              <a:t>Comparison to </a:t>
            </a:r>
            <a:r>
              <a:rPr lang="en-US" dirty="0" err="1"/>
              <a:t>Lamphone</a:t>
            </a:r>
            <a:endParaRPr lang="he-IL" dirty="0"/>
          </a:p>
        </p:txBody>
      </p:sp>
      <p:pic>
        <p:nvPicPr>
          <p:cNvPr id="5" name="Picture 4">
            <a:extLst>
              <a:ext uri="{FF2B5EF4-FFF2-40B4-BE49-F238E27FC236}">
                <a16:creationId xmlns:a16="http://schemas.microsoft.com/office/drawing/2014/main" id="{BEFF7C60-A690-4850-A3CB-FB7DD00E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3999" y="2666509"/>
            <a:ext cx="6265334" cy="3645391"/>
          </a:xfrm>
          <a:prstGeom prst="rect">
            <a:avLst/>
          </a:prstGeom>
        </p:spPr>
      </p:pic>
      <p:sp>
        <p:nvSpPr>
          <p:cNvPr id="6" name="TextBox 5">
            <a:extLst>
              <a:ext uri="{FF2B5EF4-FFF2-40B4-BE49-F238E27FC236}">
                <a16:creationId xmlns:a16="http://schemas.microsoft.com/office/drawing/2014/main" id="{2D3DD4BB-C8E9-4E09-8D59-0ADEA2FBB020}"/>
              </a:ext>
            </a:extLst>
          </p:cNvPr>
          <p:cNvSpPr txBox="1"/>
          <p:nvPr/>
        </p:nvSpPr>
        <p:spPr>
          <a:xfrm>
            <a:off x="2122026" y="6387905"/>
            <a:ext cx="9336946" cy="369332"/>
          </a:xfrm>
          <a:prstGeom prst="rect">
            <a:avLst/>
          </a:prstGeom>
          <a:noFill/>
        </p:spPr>
        <p:txBody>
          <a:bodyPr wrap="square" rtlCol="1">
            <a:spAutoFit/>
          </a:bodyPr>
          <a:lstStyle/>
          <a:p>
            <a:r>
              <a:rPr lang="en-US" dirty="0"/>
              <a:t>And now we will proceed to listen to the recordings of the recovered sound</a:t>
            </a:r>
            <a:endParaRPr lang="he-IL" dirty="0"/>
          </a:p>
        </p:txBody>
      </p:sp>
    </p:spTree>
    <p:extLst>
      <p:ext uri="{BB962C8B-B14F-4D97-AF65-F5344CB8AC3E}">
        <p14:creationId xmlns:p14="http://schemas.microsoft.com/office/powerpoint/2010/main" val="1566326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y Video">
            <a:hlinkClick r:id="" action="ppaction://media"/>
            <a:extLst>
              <a:ext uri="{FF2B5EF4-FFF2-40B4-BE49-F238E27FC236}">
                <a16:creationId xmlns:a16="http://schemas.microsoft.com/office/drawing/2014/main" id="{B9F183FE-8267-478C-902F-E8C778FFAB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0734" y="846666"/>
            <a:ext cx="10190103" cy="5731933"/>
          </a:xfrm>
          <a:prstGeom prst="rect">
            <a:avLst/>
          </a:prstGeom>
        </p:spPr>
      </p:pic>
    </p:spTree>
    <p:extLst>
      <p:ext uri="{BB962C8B-B14F-4D97-AF65-F5344CB8AC3E}">
        <p14:creationId xmlns:p14="http://schemas.microsoft.com/office/powerpoint/2010/main" val="32603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dirty="0"/>
          </a:p>
        </p:txBody>
      </p:sp>
      <p:sp>
        <p:nvSpPr>
          <p:cNvPr id="893" name="Google Shape;893;p56"/>
          <p:cNvSpPr txBox="1">
            <a:spLocks noGrp="1"/>
          </p:cNvSpPr>
          <p:nvPr>
            <p:ph type="body" idx="1"/>
          </p:nvPr>
        </p:nvSpPr>
        <p:spPr>
          <a:xfrm>
            <a:off x="838200" y="1825625"/>
            <a:ext cx="10515600" cy="416877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9600"/>
              <a:buNone/>
            </a:pPr>
            <a:r>
              <a:rPr lang="en-US" sz="9600" dirty="0"/>
              <a:t>Takeaways</a:t>
            </a:r>
            <a:endParaRPr sz="9600" dirty="0"/>
          </a:p>
        </p:txBody>
      </p:sp>
    </p:spTree>
    <p:extLst>
      <p:ext uri="{BB962C8B-B14F-4D97-AF65-F5344CB8AC3E}">
        <p14:creationId xmlns:p14="http://schemas.microsoft.com/office/powerpoint/2010/main" val="3681048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2CB61AD-0A8F-4C72-81F2-366B095BA3E0}"/>
              </a:ext>
            </a:extLst>
          </p:cNvPr>
          <p:cNvSpPr>
            <a:spLocks noGrp="1"/>
          </p:cNvSpPr>
          <p:nvPr>
            <p:ph type="title"/>
          </p:nvPr>
        </p:nvSpPr>
        <p:spPr>
          <a:xfrm>
            <a:off x="838200" y="365125"/>
            <a:ext cx="10515600" cy="1325563"/>
          </a:xfrm>
        </p:spPr>
        <p:txBody>
          <a:bodyPr/>
          <a:lstStyle/>
          <a:p>
            <a:pPr algn="ctr"/>
            <a:r>
              <a:rPr lang="en-US" dirty="0"/>
              <a:t>Takeaways</a:t>
            </a:r>
            <a:endParaRPr lang="he-IL" dirty="0"/>
          </a:p>
        </p:txBody>
      </p:sp>
      <p:sp>
        <p:nvSpPr>
          <p:cNvPr id="5" name="Rectangle: Rounded Corners 4">
            <a:extLst>
              <a:ext uri="{FF2B5EF4-FFF2-40B4-BE49-F238E27FC236}">
                <a16:creationId xmlns:a16="http://schemas.microsoft.com/office/drawing/2014/main" id="{4F960B8A-297A-41A2-AE0D-F330C4F3D9CD}"/>
              </a:ext>
            </a:extLst>
          </p:cNvPr>
          <p:cNvSpPr/>
          <p:nvPr/>
        </p:nvSpPr>
        <p:spPr>
          <a:xfrm>
            <a:off x="698501" y="1845734"/>
            <a:ext cx="10794998" cy="121073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600" u="sng" dirty="0"/>
              <a:t>Takeaway 1</a:t>
            </a:r>
            <a:r>
              <a:rPr lang="en-US" sz="2600" dirty="0"/>
              <a:t>: Many </a:t>
            </a:r>
            <a:r>
              <a:rPr lang="en-US" sz="2800" dirty="0"/>
              <a:t>shiny lightweight objects can serve as optical implants that can be exploited by eavesdroppers to recover sound.</a:t>
            </a:r>
            <a:endParaRPr lang="en-US" sz="2400" dirty="0"/>
          </a:p>
        </p:txBody>
      </p:sp>
      <p:pic>
        <p:nvPicPr>
          <p:cNvPr id="6" name="Picture 5">
            <a:extLst>
              <a:ext uri="{FF2B5EF4-FFF2-40B4-BE49-F238E27FC236}">
                <a16:creationId xmlns:a16="http://schemas.microsoft.com/office/drawing/2014/main" id="{6A95482A-4FD6-4F42-9292-55CA3B39C8C3}"/>
              </a:ext>
            </a:extLst>
          </p:cNvPr>
          <p:cNvPicPr>
            <a:picLocks noChangeAspect="1"/>
          </p:cNvPicPr>
          <p:nvPr/>
        </p:nvPicPr>
        <p:blipFill rotWithShape="1">
          <a:blip r:embed="rId3">
            <a:extLst>
              <a:ext uri="{28A0092B-C50C-407E-A947-70E740481C1C}">
                <a14:useLocalDpi xmlns:a14="http://schemas.microsoft.com/office/drawing/2010/main" val="0"/>
              </a:ext>
            </a:extLst>
          </a:blip>
          <a:srcRect l="38955" t="15739" r="105" b="27936"/>
          <a:stretch/>
        </p:blipFill>
        <p:spPr>
          <a:xfrm>
            <a:off x="635000" y="3613996"/>
            <a:ext cx="5084233" cy="2192763"/>
          </a:xfrm>
          <a:prstGeom prst="rect">
            <a:avLst/>
          </a:prstGeom>
        </p:spPr>
      </p:pic>
      <p:pic>
        <p:nvPicPr>
          <p:cNvPr id="8" name="Picture 7">
            <a:extLst>
              <a:ext uri="{FF2B5EF4-FFF2-40B4-BE49-F238E27FC236}">
                <a16:creationId xmlns:a16="http://schemas.microsoft.com/office/drawing/2014/main" id="{88D39609-9817-4A9C-B569-4A5FD83E32C5}"/>
              </a:ext>
            </a:extLst>
          </p:cNvPr>
          <p:cNvPicPr>
            <a:picLocks noChangeAspect="1"/>
          </p:cNvPicPr>
          <p:nvPr/>
        </p:nvPicPr>
        <p:blipFill rotWithShape="1">
          <a:blip r:embed="rId4"/>
          <a:srcRect l="73929" t="51934" r="11328" b="14615"/>
          <a:stretch/>
        </p:blipFill>
        <p:spPr>
          <a:xfrm>
            <a:off x="7814733" y="3429000"/>
            <a:ext cx="2319866" cy="2960687"/>
          </a:xfrm>
          <a:prstGeom prst="rect">
            <a:avLst/>
          </a:prstGeom>
        </p:spPr>
      </p:pic>
    </p:spTree>
    <p:extLst>
      <p:ext uri="{BB962C8B-B14F-4D97-AF65-F5344CB8AC3E}">
        <p14:creationId xmlns:p14="http://schemas.microsoft.com/office/powerpoint/2010/main" val="3900511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AE3E-7C6C-4BC7-9DF9-3A35984F5DC6}"/>
              </a:ext>
            </a:extLst>
          </p:cNvPr>
          <p:cNvSpPr>
            <a:spLocks noGrp="1"/>
          </p:cNvSpPr>
          <p:nvPr>
            <p:ph type="title"/>
          </p:nvPr>
        </p:nvSpPr>
        <p:spPr/>
        <p:txBody>
          <a:bodyPr/>
          <a:lstStyle/>
          <a:p>
            <a:pPr algn="ctr"/>
            <a:r>
              <a:rPr lang="en-US" dirty="0"/>
              <a:t>The Great Seal Bug</a:t>
            </a:r>
            <a:endParaRPr lang="he-IL" dirty="0"/>
          </a:p>
        </p:txBody>
      </p:sp>
      <p:sp>
        <p:nvSpPr>
          <p:cNvPr id="3" name="Content Placeholder 2">
            <a:extLst>
              <a:ext uri="{FF2B5EF4-FFF2-40B4-BE49-F238E27FC236}">
                <a16:creationId xmlns:a16="http://schemas.microsoft.com/office/drawing/2014/main" id="{AE51D15D-BA5D-403A-A521-7E73993D1EC4}"/>
              </a:ext>
            </a:extLst>
          </p:cNvPr>
          <p:cNvSpPr>
            <a:spLocks noGrp="1"/>
          </p:cNvSpPr>
          <p:nvPr>
            <p:ph idx="1"/>
          </p:nvPr>
        </p:nvSpPr>
        <p:spPr>
          <a:xfrm>
            <a:off x="1635185" y="2098871"/>
            <a:ext cx="6035615" cy="900786"/>
          </a:xfrm>
        </p:spPr>
        <p:txBody>
          <a:bodyPr>
            <a:normAutofit/>
          </a:bodyPr>
          <a:lstStyle/>
          <a:p>
            <a:pPr marL="0" indent="0">
              <a:buNone/>
            </a:pPr>
            <a:r>
              <a:rPr lang="en-US" dirty="0"/>
              <a:t>What do you know regarding the picture presented on the right side of the slide?</a:t>
            </a:r>
            <a:endParaRPr lang="he-IL" dirty="0"/>
          </a:p>
        </p:txBody>
      </p:sp>
      <p:pic>
        <p:nvPicPr>
          <p:cNvPr id="5" name="Picture 4">
            <a:extLst>
              <a:ext uri="{FF2B5EF4-FFF2-40B4-BE49-F238E27FC236}">
                <a16:creationId xmlns:a16="http://schemas.microsoft.com/office/drawing/2014/main" id="{AA0E8EF6-A21D-4886-AAF1-B06ECD47A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2109410"/>
            <a:ext cx="3896360" cy="4557406"/>
          </a:xfrm>
          <a:prstGeom prst="rect">
            <a:avLst/>
          </a:prstGeom>
        </p:spPr>
      </p:pic>
      <p:pic>
        <p:nvPicPr>
          <p:cNvPr id="6" name="Picture 5">
            <a:extLst>
              <a:ext uri="{FF2B5EF4-FFF2-40B4-BE49-F238E27FC236}">
                <a16:creationId xmlns:a16="http://schemas.microsoft.com/office/drawing/2014/main" id="{D56564C8-D456-4477-AEA6-130711CDE2C2}"/>
              </a:ext>
            </a:extLst>
          </p:cNvPr>
          <p:cNvPicPr>
            <a:picLocks noChangeAspect="1"/>
          </p:cNvPicPr>
          <p:nvPr/>
        </p:nvPicPr>
        <p:blipFill>
          <a:blip r:embed="rId4"/>
          <a:stretch>
            <a:fillRect/>
          </a:stretch>
        </p:blipFill>
        <p:spPr>
          <a:xfrm>
            <a:off x="116840" y="1854151"/>
            <a:ext cx="1390227" cy="1390227"/>
          </a:xfrm>
          <a:prstGeom prst="rect">
            <a:avLst/>
          </a:prstGeom>
        </p:spPr>
      </p:pic>
    </p:spTree>
    <p:extLst>
      <p:ext uri="{BB962C8B-B14F-4D97-AF65-F5344CB8AC3E}">
        <p14:creationId xmlns:p14="http://schemas.microsoft.com/office/powerpoint/2010/main" val="138834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77EC5C-5584-43E7-BEAA-2F6F5B7B29BE}"/>
              </a:ext>
            </a:extLst>
          </p:cNvPr>
          <p:cNvSpPr>
            <a:spLocks noGrp="1"/>
          </p:cNvSpPr>
          <p:nvPr>
            <p:ph idx="1"/>
          </p:nvPr>
        </p:nvSpPr>
        <p:spPr/>
        <p:txBody>
          <a:bodyPr>
            <a:normAutofit/>
          </a:bodyPr>
          <a:lstStyle/>
          <a:p>
            <a:pPr marL="0" indent="0">
              <a:buNone/>
            </a:pPr>
            <a:r>
              <a:rPr lang="en-US" sz="2400" dirty="0"/>
              <a:t>The area of optical speech eavesdropping has advanced significantly in the last seven years:</a:t>
            </a:r>
          </a:p>
          <a:p>
            <a:pPr lvl="1"/>
            <a:r>
              <a:rPr lang="en-US" sz="2000" dirty="0"/>
              <a:t>Visual Microphone (high-frequency video camera)– 2014</a:t>
            </a:r>
          </a:p>
          <a:p>
            <a:pPr lvl="1"/>
            <a:r>
              <a:rPr lang="en-US" sz="2000" dirty="0"/>
              <a:t>Lamphone (photodiode) – 2020</a:t>
            </a:r>
          </a:p>
          <a:p>
            <a:pPr lvl="1"/>
            <a:r>
              <a:rPr lang="en-US" sz="2000" dirty="0" err="1"/>
              <a:t>LidarPhone</a:t>
            </a:r>
            <a:r>
              <a:rPr lang="en-US" sz="2000" dirty="0"/>
              <a:t> (LiDAR)– 2021</a:t>
            </a:r>
          </a:p>
          <a:p>
            <a:pPr lvl="1"/>
            <a:r>
              <a:rPr lang="en-US" sz="2000" dirty="0"/>
              <a:t>The Glowworm Attack (photodiode) - 2021 </a:t>
            </a:r>
          </a:p>
          <a:p>
            <a:pPr lvl="1"/>
            <a:r>
              <a:rPr lang="en-US" sz="2000" dirty="0"/>
              <a:t>The Little Seal Bug (photodiode)– 2022</a:t>
            </a:r>
          </a:p>
          <a:p>
            <a:pPr marL="457200" lvl="1" indent="0">
              <a:buNone/>
            </a:pPr>
            <a:endParaRPr lang="en-US" sz="2000" dirty="0"/>
          </a:p>
        </p:txBody>
      </p:sp>
      <p:sp>
        <p:nvSpPr>
          <p:cNvPr id="7" name="Title 1">
            <a:extLst>
              <a:ext uri="{FF2B5EF4-FFF2-40B4-BE49-F238E27FC236}">
                <a16:creationId xmlns:a16="http://schemas.microsoft.com/office/drawing/2014/main" id="{E2CB61AD-0A8F-4C72-81F2-366B095BA3E0}"/>
              </a:ext>
            </a:extLst>
          </p:cNvPr>
          <p:cNvSpPr>
            <a:spLocks noGrp="1"/>
          </p:cNvSpPr>
          <p:nvPr>
            <p:ph type="title"/>
          </p:nvPr>
        </p:nvSpPr>
        <p:spPr>
          <a:xfrm>
            <a:off x="838200" y="365125"/>
            <a:ext cx="10515600" cy="1325563"/>
          </a:xfrm>
        </p:spPr>
        <p:txBody>
          <a:bodyPr/>
          <a:lstStyle/>
          <a:p>
            <a:pPr algn="ctr"/>
            <a:r>
              <a:rPr lang="en-US" dirty="0"/>
              <a:t>Takeaways</a:t>
            </a:r>
            <a:endParaRPr lang="he-IL" dirty="0"/>
          </a:p>
        </p:txBody>
      </p:sp>
      <p:sp>
        <p:nvSpPr>
          <p:cNvPr id="5" name="Rectangle: Rounded Corners 4">
            <a:extLst>
              <a:ext uri="{FF2B5EF4-FFF2-40B4-BE49-F238E27FC236}">
                <a16:creationId xmlns:a16="http://schemas.microsoft.com/office/drawing/2014/main" id="{4F960B8A-297A-41A2-AE0D-F330C4F3D9CD}"/>
              </a:ext>
            </a:extLst>
          </p:cNvPr>
          <p:cNvSpPr/>
          <p:nvPr/>
        </p:nvSpPr>
        <p:spPr>
          <a:xfrm>
            <a:off x="698501" y="5190067"/>
            <a:ext cx="10794998" cy="121073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600" u="sng" dirty="0"/>
              <a:t>Takeaway 2</a:t>
            </a:r>
            <a:r>
              <a:rPr lang="en-US" sz="2600" dirty="0"/>
              <a:t>: We expect that more optical eavesdropping methods that rely on optical sensors will be demonstrated in the next few years.</a:t>
            </a:r>
          </a:p>
        </p:txBody>
      </p:sp>
    </p:spTree>
    <p:extLst>
      <p:ext uri="{BB962C8B-B14F-4D97-AF65-F5344CB8AC3E}">
        <p14:creationId xmlns:p14="http://schemas.microsoft.com/office/powerpoint/2010/main" val="312373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77EC5C-5584-43E7-BEAA-2F6F5B7B29BE}"/>
              </a:ext>
            </a:extLst>
          </p:cNvPr>
          <p:cNvSpPr>
            <a:spLocks noGrp="1"/>
          </p:cNvSpPr>
          <p:nvPr>
            <p:ph idx="1"/>
          </p:nvPr>
        </p:nvSpPr>
        <p:spPr>
          <a:xfrm>
            <a:off x="838200" y="1825625"/>
            <a:ext cx="8720667" cy="4351338"/>
          </a:xfrm>
        </p:spPr>
        <p:txBody>
          <a:bodyPr>
            <a:normAutofit/>
          </a:bodyPr>
          <a:lstStyle/>
          <a:p>
            <a:pPr marL="0" indent="0">
              <a:buNone/>
            </a:pPr>
            <a:r>
              <a:rPr lang="en-US" sz="2400" dirty="0"/>
              <a:t>Fact 1: Photodetectors are integrated into most smartphones nowadays.</a:t>
            </a:r>
          </a:p>
          <a:p>
            <a:pPr marL="0" indent="0">
              <a:buNone/>
            </a:pPr>
            <a:r>
              <a:rPr lang="en-US" sz="2400" dirty="0"/>
              <a:t>Fact 2: Smartphone manufacturers continue to increase the smartphone sampling rate (in some Android devices, the system supports a sampling rate of 500 Hz).</a:t>
            </a:r>
            <a:endParaRPr lang="en-US" sz="2000" dirty="0"/>
          </a:p>
          <a:p>
            <a:pPr marL="0" indent="0">
              <a:buNone/>
            </a:pPr>
            <a:r>
              <a:rPr lang="en-US" sz="2400" dirty="0"/>
              <a:t>Fact 3: Obtaining data from the photodetector does not require a user’s permission.</a:t>
            </a:r>
          </a:p>
          <a:p>
            <a:pPr marL="0" indent="0">
              <a:buNone/>
            </a:pPr>
            <a:endParaRPr lang="en-US" sz="2000" dirty="0"/>
          </a:p>
        </p:txBody>
      </p:sp>
      <p:sp>
        <p:nvSpPr>
          <p:cNvPr id="7" name="Title 1">
            <a:extLst>
              <a:ext uri="{FF2B5EF4-FFF2-40B4-BE49-F238E27FC236}">
                <a16:creationId xmlns:a16="http://schemas.microsoft.com/office/drawing/2014/main" id="{E2CB61AD-0A8F-4C72-81F2-366B095BA3E0}"/>
              </a:ext>
            </a:extLst>
          </p:cNvPr>
          <p:cNvSpPr>
            <a:spLocks noGrp="1"/>
          </p:cNvSpPr>
          <p:nvPr>
            <p:ph type="title"/>
          </p:nvPr>
        </p:nvSpPr>
        <p:spPr>
          <a:xfrm>
            <a:off x="838200" y="365125"/>
            <a:ext cx="10515600" cy="1325563"/>
          </a:xfrm>
        </p:spPr>
        <p:txBody>
          <a:bodyPr/>
          <a:lstStyle/>
          <a:p>
            <a:pPr algn="ctr"/>
            <a:r>
              <a:rPr lang="en-US" dirty="0"/>
              <a:t>Takeaways</a:t>
            </a:r>
            <a:endParaRPr lang="he-IL" dirty="0"/>
          </a:p>
        </p:txBody>
      </p:sp>
      <p:sp>
        <p:nvSpPr>
          <p:cNvPr id="2" name="Rectangle: Rounded Corners 1">
            <a:extLst>
              <a:ext uri="{FF2B5EF4-FFF2-40B4-BE49-F238E27FC236}">
                <a16:creationId xmlns:a16="http://schemas.microsoft.com/office/drawing/2014/main" id="{43DB0EF4-81A2-439A-BE0F-79C238BDC9BD}"/>
              </a:ext>
            </a:extLst>
          </p:cNvPr>
          <p:cNvSpPr/>
          <p:nvPr/>
        </p:nvSpPr>
        <p:spPr>
          <a:xfrm>
            <a:off x="292101" y="4961467"/>
            <a:ext cx="11607798" cy="16002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600" dirty="0"/>
              <a:t>Takeaway 3: We might see an implementation of a new type of malware and compromised applications for speech eavesdropping via a smartphone’s light sensor in the near future.</a:t>
            </a:r>
          </a:p>
        </p:txBody>
      </p:sp>
      <p:pic>
        <p:nvPicPr>
          <p:cNvPr id="5" name="Picture 2" descr="Mobile sensors: The Components that make our smartphones smarter | by JAY  TILLU | Jay Tillu | Medium">
            <a:extLst>
              <a:ext uri="{FF2B5EF4-FFF2-40B4-BE49-F238E27FC236}">
                <a16:creationId xmlns:a16="http://schemas.microsoft.com/office/drawing/2014/main" id="{ADA22C5C-5BAD-463E-8A17-9210A37DA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4329" y="1690688"/>
            <a:ext cx="2981126" cy="1984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360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59EE-C787-4F98-B007-2FD2485EABF8}"/>
              </a:ext>
            </a:extLst>
          </p:cNvPr>
          <p:cNvSpPr>
            <a:spLocks noGrp="1"/>
          </p:cNvSpPr>
          <p:nvPr>
            <p:ph type="title"/>
          </p:nvPr>
        </p:nvSpPr>
        <p:spPr/>
        <p:txBody>
          <a:bodyPr/>
          <a:lstStyle/>
          <a:p>
            <a:pPr algn="ctr"/>
            <a:r>
              <a:rPr lang="en-US" dirty="0"/>
              <a:t>Thank you for attending this talk!</a:t>
            </a:r>
            <a:endParaRPr lang="he-IL" dirty="0"/>
          </a:p>
        </p:txBody>
      </p:sp>
      <p:sp>
        <p:nvSpPr>
          <p:cNvPr id="4" name="Google Shape;1183;p79">
            <a:extLst>
              <a:ext uri="{FF2B5EF4-FFF2-40B4-BE49-F238E27FC236}">
                <a16:creationId xmlns:a16="http://schemas.microsoft.com/office/drawing/2014/main" id="{0A67D80D-7A8C-48DD-A244-D01C5C925DA5}"/>
              </a:ext>
            </a:extLst>
          </p:cNvPr>
          <p:cNvSpPr txBox="1"/>
          <p:nvPr/>
        </p:nvSpPr>
        <p:spPr>
          <a:xfrm>
            <a:off x="4413862" y="2955698"/>
            <a:ext cx="7079638" cy="1883544"/>
          </a:xfrm>
          <a:prstGeom prst="rect">
            <a:avLst/>
          </a:prstGeom>
          <a:noFill/>
          <a:ln>
            <a:noFill/>
          </a:ln>
        </p:spPr>
        <p:txBody>
          <a:bodyPr spcFirstLastPara="1" wrap="square" lIns="109710" tIns="54840" rIns="109710" bIns="54840" anchor="t" anchorCtr="0">
            <a:spAutoFit/>
          </a:bodyPr>
          <a:lstStyle/>
          <a:p>
            <a:r>
              <a:rPr lang="en-US" sz="11520" dirty="0">
                <a:solidFill>
                  <a:schemeClr val="dk1"/>
                </a:solidFill>
                <a:latin typeface="Calibri"/>
                <a:ea typeface="Calibri"/>
                <a:cs typeface="Calibri"/>
                <a:sym typeface="Calibri"/>
              </a:rPr>
              <a:t>Questions?</a:t>
            </a:r>
            <a:endParaRPr sz="11520" dirty="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CD4A9265-9B52-4433-941B-A6DA2791E40D}"/>
              </a:ext>
            </a:extLst>
          </p:cNvPr>
          <p:cNvPicPr>
            <a:picLocks noChangeAspect="1"/>
          </p:cNvPicPr>
          <p:nvPr/>
        </p:nvPicPr>
        <p:blipFill>
          <a:blip r:embed="rId2"/>
          <a:stretch>
            <a:fillRect/>
          </a:stretch>
        </p:blipFill>
        <p:spPr>
          <a:xfrm>
            <a:off x="404790" y="2294550"/>
            <a:ext cx="3595710" cy="3595710"/>
          </a:xfrm>
          <a:prstGeom prst="rect">
            <a:avLst/>
          </a:prstGeom>
        </p:spPr>
      </p:pic>
      <p:sp>
        <p:nvSpPr>
          <p:cNvPr id="6" name="TextBox 5">
            <a:extLst>
              <a:ext uri="{FF2B5EF4-FFF2-40B4-BE49-F238E27FC236}">
                <a16:creationId xmlns:a16="http://schemas.microsoft.com/office/drawing/2014/main" id="{F9B4A846-EE61-4A7D-BA5E-0456751AEA34}"/>
              </a:ext>
            </a:extLst>
          </p:cNvPr>
          <p:cNvSpPr txBox="1"/>
          <p:nvPr/>
        </p:nvSpPr>
        <p:spPr>
          <a:xfrm>
            <a:off x="7556500" y="6262042"/>
            <a:ext cx="4446923" cy="461665"/>
          </a:xfrm>
          <a:prstGeom prst="rect">
            <a:avLst/>
          </a:prstGeom>
          <a:noFill/>
        </p:spPr>
        <p:txBody>
          <a:bodyPr wrap="none" rtlCol="1">
            <a:spAutoFit/>
          </a:bodyPr>
          <a:lstStyle/>
          <a:p>
            <a:r>
              <a:rPr lang="en-US" sz="2400" dirty="0"/>
              <a:t>www.nassiben.com/little-seal-bug</a:t>
            </a:r>
            <a:endParaRPr lang="he-IL" sz="2400" dirty="0"/>
          </a:p>
        </p:txBody>
      </p:sp>
    </p:spTree>
    <p:extLst>
      <p:ext uri="{BB962C8B-B14F-4D97-AF65-F5344CB8AC3E}">
        <p14:creationId xmlns:p14="http://schemas.microsoft.com/office/powerpoint/2010/main" val="3832977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AE3E-7C6C-4BC7-9DF9-3A35984F5DC6}"/>
              </a:ext>
            </a:extLst>
          </p:cNvPr>
          <p:cNvSpPr>
            <a:spLocks noGrp="1"/>
          </p:cNvSpPr>
          <p:nvPr>
            <p:ph type="title"/>
          </p:nvPr>
        </p:nvSpPr>
        <p:spPr/>
        <p:txBody>
          <a:bodyPr/>
          <a:lstStyle/>
          <a:p>
            <a:pPr algn="ctr"/>
            <a:r>
              <a:rPr lang="en-US" dirty="0"/>
              <a:t>The Great Seal Bug</a:t>
            </a:r>
            <a:endParaRPr lang="he-IL" dirty="0"/>
          </a:p>
        </p:txBody>
      </p:sp>
      <p:sp>
        <p:nvSpPr>
          <p:cNvPr id="3" name="Content Placeholder 2">
            <a:extLst>
              <a:ext uri="{FF2B5EF4-FFF2-40B4-BE49-F238E27FC236}">
                <a16:creationId xmlns:a16="http://schemas.microsoft.com/office/drawing/2014/main" id="{AE51D15D-BA5D-403A-A521-7E73993D1EC4}"/>
              </a:ext>
            </a:extLst>
          </p:cNvPr>
          <p:cNvSpPr>
            <a:spLocks noGrp="1"/>
          </p:cNvSpPr>
          <p:nvPr>
            <p:ph idx="1"/>
          </p:nvPr>
        </p:nvSpPr>
        <p:spPr>
          <a:xfrm>
            <a:off x="1635185" y="2098870"/>
            <a:ext cx="6035615" cy="4567945"/>
          </a:xfrm>
        </p:spPr>
        <p:txBody>
          <a:bodyPr>
            <a:normAutofit/>
          </a:bodyPr>
          <a:lstStyle/>
          <a:p>
            <a:pPr marL="0" indent="0">
              <a:buNone/>
            </a:pPr>
            <a:r>
              <a:rPr lang="en-US" dirty="0"/>
              <a:t>What do you know regarding the picture presented on the right side of the slide?</a:t>
            </a:r>
          </a:p>
          <a:p>
            <a:pPr marL="0" indent="0">
              <a:buNone/>
            </a:pPr>
            <a:endParaRPr lang="en-US" dirty="0"/>
          </a:p>
          <a:p>
            <a:r>
              <a:rPr lang="en-US" dirty="0"/>
              <a:t>It is a picture of an eagle.</a:t>
            </a:r>
          </a:p>
          <a:p>
            <a:endParaRPr lang="en-US" dirty="0"/>
          </a:p>
          <a:p>
            <a:r>
              <a:rPr lang="en-US" dirty="0"/>
              <a:t>It was given as a gift to the United States Ambassador to the Soviet Union from the Soviet Union in 1945. </a:t>
            </a:r>
          </a:p>
          <a:p>
            <a:pPr marL="0" indent="0">
              <a:buNone/>
            </a:pPr>
            <a:endParaRPr lang="he-IL" dirty="0"/>
          </a:p>
        </p:txBody>
      </p:sp>
      <p:pic>
        <p:nvPicPr>
          <p:cNvPr id="5" name="Picture 4">
            <a:extLst>
              <a:ext uri="{FF2B5EF4-FFF2-40B4-BE49-F238E27FC236}">
                <a16:creationId xmlns:a16="http://schemas.microsoft.com/office/drawing/2014/main" id="{AA0E8EF6-A21D-4886-AAF1-B06ECD47A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2109410"/>
            <a:ext cx="3896360" cy="4557406"/>
          </a:xfrm>
          <a:prstGeom prst="rect">
            <a:avLst/>
          </a:prstGeom>
        </p:spPr>
      </p:pic>
      <p:pic>
        <p:nvPicPr>
          <p:cNvPr id="6" name="Picture 5">
            <a:extLst>
              <a:ext uri="{FF2B5EF4-FFF2-40B4-BE49-F238E27FC236}">
                <a16:creationId xmlns:a16="http://schemas.microsoft.com/office/drawing/2014/main" id="{D56564C8-D456-4477-AEA6-130711CDE2C2}"/>
              </a:ext>
            </a:extLst>
          </p:cNvPr>
          <p:cNvPicPr>
            <a:picLocks noChangeAspect="1"/>
          </p:cNvPicPr>
          <p:nvPr/>
        </p:nvPicPr>
        <p:blipFill>
          <a:blip r:embed="rId4"/>
          <a:stretch>
            <a:fillRect/>
          </a:stretch>
        </p:blipFill>
        <p:spPr>
          <a:xfrm>
            <a:off x="116840" y="1854151"/>
            <a:ext cx="1390227" cy="1390227"/>
          </a:xfrm>
          <a:prstGeom prst="rect">
            <a:avLst/>
          </a:prstGeom>
        </p:spPr>
      </p:pic>
    </p:spTree>
    <p:extLst>
      <p:ext uri="{BB962C8B-B14F-4D97-AF65-F5344CB8AC3E}">
        <p14:creationId xmlns:p14="http://schemas.microsoft.com/office/powerpoint/2010/main" val="4265875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AE3E-7C6C-4BC7-9DF9-3A35984F5DC6}"/>
              </a:ext>
            </a:extLst>
          </p:cNvPr>
          <p:cNvSpPr>
            <a:spLocks noGrp="1"/>
          </p:cNvSpPr>
          <p:nvPr>
            <p:ph type="title"/>
          </p:nvPr>
        </p:nvSpPr>
        <p:spPr/>
        <p:txBody>
          <a:bodyPr/>
          <a:lstStyle/>
          <a:p>
            <a:pPr algn="ctr"/>
            <a:r>
              <a:rPr lang="en-US" dirty="0"/>
              <a:t>The Great Seal Bug</a:t>
            </a:r>
            <a:endParaRPr lang="he-IL" dirty="0"/>
          </a:p>
        </p:txBody>
      </p:sp>
      <p:sp>
        <p:nvSpPr>
          <p:cNvPr id="3" name="Content Placeholder 2">
            <a:extLst>
              <a:ext uri="{FF2B5EF4-FFF2-40B4-BE49-F238E27FC236}">
                <a16:creationId xmlns:a16="http://schemas.microsoft.com/office/drawing/2014/main" id="{AE51D15D-BA5D-403A-A521-7E73993D1EC4}"/>
              </a:ext>
            </a:extLst>
          </p:cNvPr>
          <p:cNvSpPr>
            <a:spLocks noGrp="1"/>
          </p:cNvSpPr>
          <p:nvPr>
            <p:ph idx="1"/>
          </p:nvPr>
        </p:nvSpPr>
        <p:spPr>
          <a:xfrm>
            <a:off x="1635185" y="2098870"/>
            <a:ext cx="6230347" cy="4567945"/>
          </a:xfrm>
        </p:spPr>
        <p:txBody>
          <a:bodyPr>
            <a:normAutofit fontScale="92500" lnSpcReduction="20000"/>
          </a:bodyPr>
          <a:lstStyle/>
          <a:p>
            <a:pPr marL="0" indent="0">
              <a:buNone/>
            </a:pPr>
            <a:r>
              <a:rPr lang="en-US" dirty="0"/>
              <a:t>What do you know regarding the picture presented on the right side of the slide?</a:t>
            </a:r>
          </a:p>
          <a:p>
            <a:pPr marL="0" indent="0">
              <a:buNone/>
            </a:pPr>
            <a:endParaRPr lang="en-US" dirty="0"/>
          </a:p>
          <a:p>
            <a:r>
              <a:rPr lang="en-US" dirty="0"/>
              <a:t>It contained a concealed passive device, which is considered a predecessor of radio frequency identification (RFID) technology which was used for eavesdropping.</a:t>
            </a:r>
          </a:p>
          <a:p>
            <a:endParaRPr lang="en-US" dirty="0"/>
          </a:p>
          <a:p>
            <a:r>
              <a:rPr lang="en-US" dirty="0"/>
              <a:t>It was the first covert listening device that utilized passive techniques.</a:t>
            </a:r>
          </a:p>
          <a:p>
            <a:endParaRPr lang="en-US" dirty="0"/>
          </a:p>
          <a:p>
            <a:r>
              <a:rPr lang="en-US" dirty="0"/>
              <a:t>It took the Americans six years to determine its real purpose.</a:t>
            </a:r>
          </a:p>
          <a:p>
            <a:pPr marL="0" indent="0">
              <a:buNone/>
            </a:pPr>
            <a:endParaRPr lang="he-IL" dirty="0"/>
          </a:p>
        </p:txBody>
      </p:sp>
      <p:pic>
        <p:nvPicPr>
          <p:cNvPr id="6" name="Picture 5">
            <a:extLst>
              <a:ext uri="{FF2B5EF4-FFF2-40B4-BE49-F238E27FC236}">
                <a16:creationId xmlns:a16="http://schemas.microsoft.com/office/drawing/2014/main" id="{D56564C8-D456-4477-AEA6-130711CDE2C2}"/>
              </a:ext>
            </a:extLst>
          </p:cNvPr>
          <p:cNvPicPr>
            <a:picLocks noChangeAspect="1"/>
          </p:cNvPicPr>
          <p:nvPr/>
        </p:nvPicPr>
        <p:blipFill>
          <a:blip r:embed="rId3"/>
          <a:stretch>
            <a:fillRect/>
          </a:stretch>
        </p:blipFill>
        <p:spPr>
          <a:xfrm>
            <a:off x="116840" y="1854151"/>
            <a:ext cx="1390227" cy="1390227"/>
          </a:xfrm>
          <a:prstGeom prst="rect">
            <a:avLst/>
          </a:prstGeom>
        </p:spPr>
      </p:pic>
      <p:pic>
        <p:nvPicPr>
          <p:cNvPr id="7" name="Picture 6">
            <a:extLst>
              <a:ext uri="{FF2B5EF4-FFF2-40B4-BE49-F238E27FC236}">
                <a16:creationId xmlns:a16="http://schemas.microsoft.com/office/drawing/2014/main" id="{6D6247DE-A127-423F-A7D5-6C276D450E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338" y="2022670"/>
            <a:ext cx="3986888" cy="2994337"/>
          </a:xfrm>
          <a:prstGeom prst="rect">
            <a:avLst/>
          </a:prstGeom>
        </p:spPr>
      </p:pic>
    </p:spTree>
    <p:extLst>
      <p:ext uri="{BB962C8B-B14F-4D97-AF65-F5344CB8AC3E}">
        <p14:creationId xmlns:p14="http://schemas.microsoft.com/office/powerpoint/2010/main" val="1330452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AE3E-7C6C-4BC7-9DF9-3A35984F5DC6}"/>
              </a:ext>
            </a:extLst>
          </p:cNvPr>
          <p:cNvSpPr>
            <a:spLocks noGrp="1"/>
          </p:cNvSpPr>
          <p:nvPr>
            <p:ph type="title"/>
          </p:nvPr>
        </p:nvSpPr>
        <p:spPr/>
        <p:txBody>
          <a:bodyPr/>
          <a:lstStyle/>
          <a:p>
            <a:pPr algn="ctr"/>
            <a:r>
              <a:rPr lang="en-US" dirty="0"/>
              <a:t>The Great Seal Bug</a:t>
            </a:r>
            <a:endParaRPr lang="he-IL" dirty="0"/>
          </a:p>
        </p:txBody>
      </p:sp>
      <p:sp>
        <p:nvSpPr>
          <p:cNvPr id="3" name="Content Placeholder 2">
            <a:extLst>
              <a:ext uri="{FF2B5EF4-FFF2-40B4-BE49-F238E27FC236}">
                <a16:creationId xmlns:a16="http://schemas.microsoft.com/office/drawing/2014/main" id="{AE51D15D-BA5D-403A-A521-7E73993D1EC4}"/>
              </a:ext>
            </a:extLst>
          </p:cNvPr>
          <p:cNvSpPr>
            <a:spLocks noGrp="1"/>
          </p:cNvSpPr>
          <p:nvPr>
            <p:ph idx="1"/>
          </p:nvPr>
        </p:nvSpPr>
        <p:spPr>
          <a:xfrm>
            <a:off x="1635185" y="2098870"/>
            <a:ext cx="6230347" cy="4567945"/>
          </a:xfrm>
        </p:spPr>
        <p:txBody>
          <a:bodyPr>
            <a:normAutofit fontScale="92500" lnSpcReduction="20000"/>
          </a:bodyPr>
          <a:lstStyle/>
          <a:p>
            <a:pPr marL="0" indent="0">
              <a:buNone/>
            </a:pPr>
            <a:r>
              <a:rPr lang="en-US" dirty="0"/>
              <a:t>What do you know regarding the picture presented on the right side of the slide?</a:t>
            </a:r>
          </a:p>
          <a:p>
            <a:pPr marL="0" indent="0">
              <a:buNone/>
            </a:pPr>
            <a:endParaRPr lang="en-US" dirty="0"/>
          </a:p>
          <a:p>
            <a:r>
              <a:rPr lang="en-US" dirty="0"/>
              <a:t>It contained a concealed passive device, which is considered a predecessor of radio frequency identification (RFID) technology which was used for eavesdropping.</a:t>
            </a:r>
          </a:p>
          <a:p>
            <a:endParaRPr lang="en-US" dirty="0"/>
          </a:p>
          <a:p>
            <a:r>
              <a:rPr lang="en-US" dirty="0"/>
              <a:t>It was the first covert listening device that utilized passive techniques.</a:t>
            </a:r>
          </a:p>
          <a:p>
            <a:endParaRPr lang="en-US" dirty="0"/>
          </a:p>
          <a:p>
            <a:r>
              <a:rPr lang="en-US" dirty="0"/>
              <a:t>It took the Americans six years to determine its real purpose.</a:t>
            </a:r>
          </a:p>
          <a:p>
            <a:pPr marL="0" indent="0">
              <a:buNone/>
            </a:pPr>
            <a:endParaRPr lang="he-IL" dirty="0"/>
          </a:p>
        </p:txBody>
      </p:sp>
      <p:pic>
        <p:nvPicPr>
          <p:cNvPr id="6" name="Picture 5">
            <a:extLst>
              <a:ext uri="{FF2B5EF4-FFF2-40B4-BE49-F238E27FC236}">
                <a16:creationId xmlns:a16="http://schemas.microsoft.com/office/drawing/2014/main" id="{D56564C8-D456-4477-AEA6-130711CDE2C2}"/>
              </a:ext>
            </a:extLst>
          </p:cNvPr>
          <p:cNvPicPr>
            <a:picLocks noChangeAspect="1"/>
          </p:cNvPicPr>
          <p:nvPr/>
        </p:nvPicPr>
        <p:blipFill>
          <a:blip r:embed="rId3"/>
          <a:stretch>
            <a:fillRect/>
          </a:stretch>
        </p:blipFill>
        <p:spPr>
          <a:xfrm>
            <a:off x="116840" y="1854151"/>
            <a:ext cx="1390227" cy="1390227"/>
          </a:xfrm>
          <a:prstGeom prst="rect">
            <a:avLst/>
          </a:prstGeom>
        </p:spPr>
      </p:pic>
      <p:pic>
        <p:nvPicPr>
          <p:cNvPr id="7" name="Picture 6">
            <a:extLst>
              <a:ext uri="{FF2B5EF4-FFF2-40B4-BE49-F238E27FC236}">
                <a16:creationId xmlns:a16="http://schemas.microsoft.com/office/drawing/2014/main" id="{6D6247DE-A127-423F-A7D5-6C276D450E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338" y="2022670"/>
            <a:ext cx="3986888" cy="2994337"/>
          </a:xfrm>
          <a:prstGeom prst="rect">
            <a:avLst/>
          </a:prstGeom>
        </p:spPr>
      </p:pic>
      <p:sp>
        <p:nvSpPr>
          <p:cNvPr id="9" name="Rectangle: Rounded Corners 8">
            <a:extLst>
              <a:ext uri="{FF2B5EF4-FFF2-40B4-BE49-F238E27FC236}">
                <a16:creationId xmlns:a16="http://schemas.microsoft.com/office/drawing/2014/main" id="{CF9ADC83-36F8-4438-8137-5C6EAEFE226B}"/>
              </a:ext>
            </a:extLst>
          </p:cNvPr>
          <p:cNvSpPr/>
          <p:nvPr/>
        </p:nvSpPr>
        <p:spPr>
          <a:xfrm>
            <a:off x="622301" y="5341252"/>
            <a:ext cx="10947398" cy="132556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t>It was named “The Great Seal Bug” or “The Thing”</a:t>
            </a:r>
            <a:endParaRPr lang="he-IL" sz="3600" dirty="0"/>
          </a:p>
        </p:txBody>
      </p:sp>
    </p:spTree>
    <p:extLst>
      <p:ext uri="{BB962C8B-B14F-4D97-AF65-F5344CB8AC3E}">
        <p14:creationId xmlns:p14="http://schemas.microsoft.com/office/powerpoint/2010/main" val="759967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AE3E-7C6C-4BC7-9DF9-3A35984F5DC6}"/>
              </a:ext>
            </a:extLst>
          </p:cNvPr>
          <p:cNvSpPr>
            <a:spLocks noGrp="1"/>
          </p:cNvSpPr>
          <p:nvPr>
            <p:ph type="title"/>
          </p:nvPr>
        </p:nvSpPr>
        <p:spPr/>
        <p:txBody>
          <a:bodyPr/>
          <a:lstStyle/>
          <a:p>
            <a:pPr algn="ctr"/>
            <a:r>
              <a:rPr lang="en-US" dirty="0"/>
              <a:t>The Great Seal Bug</a:t>
            </a:r>
            <a:endParaRPr lang="he-IL" dirty="0"/>
          </a:p>
        </p:txBody>
      </p:sp>
      <p:sp>
        <p:nvSpPr>
          <p:cNvPr id="3" name="Content Placeholder 2">
            <a:extLst>
              <a:ext uri="{FF2B5EF4-FFF2-40B4-BE49-F238E27FC236}">
                <a16:creationId xmlns:a16="http://schemas.microsoft.com/office/drawing/2014/main" id="{AE51D15D-BA5D-403A-A521-7E73993D1EC4}"/>
              </a:ext>
            </a:extLst>
          </p:cNvPr>
          <p:cNvSpPr>
            <a:spLocks noGrp="1"/>
          </p:cNvSpPr>
          <p:nvPr>
            <p:ph idx="1"/>
          </p:nvPr>
        </p:nvSpPr>
        <p:spPr>
          <a:xfrm>
            <a:off x="1635185" y="2098870"/>
            <a:ext cx="10277415" cy="4567945"/>
          </a:xfrm>
        </p:spPr>
        <p:txBody>
          <a:bodyPr>
            <a:normAutofit/>
          </a:bodyPr>
          <a:lstStyle/>
          <a:p>
            <a:pPr marL="0" indent="0">
              <a:buNone/>
            </a:pPr>
            <a:r>
              <a:rPr lang="en-US" dirty="0"/>
              <a:t>Can eavesdropper's exploit </a:t>
            </a:r>
            <a:r>
              <a:rPr lang="en-US" b="1" dirty="0"/>
              <a:t>passive, unaltered,</a:t>
            </a:r>
            <a:r>
              <a:rPr lang="en-US" dirty="0"/>
              <a:t> </a:t>
            </a:r>
            <a:r>
              <a:rPr lang="en-US" b="1" dirty="0"/>
              <a:t>shiny lightweight </a:t>
            </a:r>
            <a:r>
              <a:rPr lang="en-US" dirty="0"/>
              <a:t>objects as optical implants for the purpose of speech eavesdropping? </a:t>
            </a:r>
          </a:p>
          <a:p>
            <a:pPr marL="0" indent="0">
              <a:buNone/>
            </a:pPr>
            <a:endParaRPr lang="en-US" dirty="0"/>
          </a:p>
          <a:p>
            <a:r>
              <a:rPr lang="en-US" dirty="0"/>
              <a:t>A silver empty beverage can</a:t>
            </a:r>
          </a:p>
          <a:p>
            <a:r>
              <a:rPr lang="en-US" dirty="0"/>
              <a:t>A silver smartphone stand</a:t>
            </a:r>
          </a:p>
          <a:p>
            <a:r>
              <a:rPr lang="en-US" dirty="0"/>
              <a:t>SWAG, souvenirs and desktop </a:t>
            </a:r>
            <a:br>
              <a:rPr lang="en-US" dirty="0"/>
            </a:br>
            <a:r>
              <a:rPr lang="en-US" dirty="0"/>
              <a:t>ornaments</a:t>
            </a:r>
          </a:p>
          <a:p>
            <a:endParaRPr lang="en-US" dirty="0"/>
          </a:p>
          <a:p>
            <a:pPr marL="0" indent="0">
              <a:buNone/>
            </a:pPr>
            <a:endParaRPr lang="en-US" dirty="0"/>
          </a:p>
          <a:p>
            <a:pPr marL="0" indent="0">
              <a:buNone/>
            </a:pPr>
            <a:endParaRPr lang="he-IL" dirty="0"/>
          </a:p>
        </p:txBody>
      </p:sp>
      <p:pic>
        <p:nvPicPr>
          <p:cNvPr id="6" name="Picture 5">
            <a:extLst>
              <a:ext uri="{FF2B5EF4-FFF2-40B4-BE49-F238E27FC236}">
                <a16:creationId xmlns:a16="http://schemas.microsoft.com/office/drawing/2014/main" id="{D56564C8-D456-4477-AEA6-130711CDE2C2}"/>
              </a:ext>
            </a:extLst>
          </p:cNvPr>
          <p:cNvPicPr>
            <a:picLocks noChangeAspect="1"/>
          </p:cNvPicPr>
          <p:nvPr/>
        </p:nvPicPr>
        <p:blipFill>
          <a:blip r:embed="rId3"/>
          <a:stretch>
            <a:fillRect/>
          </a:stretch>
        </p:blipFill>
        <p:spPr>
          <a:xfrm>
            <a:off x="116840" y="1854151"/>
            <a:ext cx="1390227" cy="1390227"/>
          </a:xfrm>
          <a:prstGeom prst="rect">
            <a:avLst/>
          </a:prstGeom>
        </p:spPr>
      </p:pic>
      <p:pic>
        <p:nvPicPr>
          <p:cNvPr id="8" name="Picture 7">
            <a:extLst>
              <a:ext uri="{FF2B5EF4-FFF2-40B4-BE49-F238E27FC236}">
                <a16:creationId xmlns:a16="http://schemas.microsoft.com/office/drawing/2014/main" id="{64919E2A-B9A8-4EFC-B6D2-3581CE2EDF77}"/>
              </a:ext>
            </a:extLst>
          </p:cNvPr>
          <p:cNvPicPr>
            <a:picLocks noChangeAspect="1"/>
          </p:cNvPicPr>
          <p:nvPr/>
        </p:nvPicPr>
        <p:blipFill rotWithShape="1">
          <a:blip r:embed="rId4">
            <a:extLst>
              <a:ext uri="{28A0092B-C50C-407E-A947-70E740481C1C}">
                <a14:useLocalDpi xmlns:a14="http://schemas.microsoft.com/office/drawing/2010/main" val="0"/>
              </a:ext>
            </a:extLst>
          </a:blip>
          <a:srcRect l="38955" b="27935"/>
          <a:stretch/>
        </p:blipFill>
        <p:spPr>
          <a:xfrm>
            <a:off x="7018867" y="3102734"/>
            <a:ext cx="4893733" cy="2695684"/>
          </a:xfrm>
          <a:prstGeom prst="rect">
            <a:avLst/>
          </a:prstGeom>
        </p:spPr>
      </p:pic>
    </p:spTree>
    <p:extLst>
      <p:ext uri="{BB962C8B-B14F-4D97-AF65-F5344CB8AC3E}">
        <p14:creationId xmlns:p14="http://schemas.microsoft.com/office/powerpoint/2010/main" val="233877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AE3E-7C6C-4BC7-9DF9-3A35984F5DC6}"/>
              </a:ext>
            </a:extLst>
          </p:cNvPr>
          <p:cNvSpPr>
            <a:spLocks noGrp="1"/>
          </p:cNvSpPr>
          <p:nvPr>
            <p:ph type="title"/>
          </p:nvPr>
        </p:nvSpPr>
        <p:spPr/>
        <p:txBody>
          <a:bodyPr/>
          <a:lstStyle/>
          <a:p>
            <a:pPr algn="ctr"/>
            <a:r>
              <a:rPr lang="en-US" dirty="0"/>
              <a:t>The Great Seal Bug</a:t>
            </a:r>
            <a:endParaRPr lang="he-IL" dirty="0"/>
          </a:p>
        </p:txBody>
      </p:sp>
      <p:sp>
        <p:nvSpPr>
          <p:cNvPr id="3" name="Content Placeholder 2">
            <a:extLst>
              <a:ext uri="{FF2B5EF4-FFF2-40B4-BE49-F238E27FC236}">
                <a16:creationId xmlns:a16="http://schemas.microsoft.com/office/drawing/2014/main" id="{AE51D15D-BA5D-403A-A521-7E73993D1EC4}"/>
              </a:ext>
            </a:extLst>
          </p:cNvPr>
          <p:cNvSpPr>
            <a:spLocks noGrp="1"/>
          </p:cNvSpPr>
          <p:nvPr>
            <p:ph idx="1"/>
          </p:nvPr>
        </p:nvSpPr>
        <p:spPr>
          <a:xfrm>
            <a:off x="1635185" y="2098870"/>
            <a:ext cx="10277415" cy="4567945"/>
          </a:xfrm>
        </p:spPr>
        <p:txBody>
          <a:bodyPr>
            <a:normAutofit/>
          </a:bodyPr>
          <a:lstStyle/>
          <a:p>
            <a:pPr marL="0" indent="0">
              <a:buNone/>
            </a:pPr>
            <a:r>
              <a:rPr lang="en-US" dirty="0"/>
              <a:t>Can eavesdropper's exploit </a:t>
            </a:r>
            <a:r>
              <a:rPr lang="en-US" b="1" dirty="0"/>
              <a:t>passive, unaltered,</a:t>
            </a:r>
            <a:r>
              <a:rPr lang="en-US" dirty="0"/>
              <a:t> </a:t>
            </a:r>
            <a:r>
              <a:rPr lang="en-US" b="1" dirty="0"/>
              <a:t>shiny lightweight </a:t>
            </a:r>
            <a:r>
              <a:rPr lang="en-US" dirty="0"/>
              <a:t>objects as optical implants for the purpose of speech eavesdropping? </a:t>
            </a:r>
          </a:p>
          <a:p>
            <a:pPr marL="0" indent="0">
              <a:buNone/>
            </a:pPr>
            <a:endParaRPr lang="en-US" dirty="0"/>
          </a:p>
          <a:p>
            <a:r>
              <a:rPr lang="en-US" dirty="0"/>
              <a:t>A silver empty beverage can</a:t>
            </a:r>
          </a:p>
          <a:p>
            <a:r>
              <a:rPr lang="en-US" dirty="0"/>
              <a:t>A silver smartphone stand</a:t>
            </a:r>
          </a:p>
          <a:p>
            <a:r>
              <a:rPr lang="en-US" dirty="0"/>
              <a:t>SWAG, souvenired and desktop </a:t>
            </a:r>
            <a:br>
              <a:rPr lang="en-US" dirty="0"/>
            </a:br>
            <a:r>
              <a:rPr lang="en-US" dirty="0"/>
              <a:t>ornaments</a:t>
            </a:r>
          </a:p>
          <a:p>
            <a:endParaRPr lang="en-US" dirty="0"/>
          </a:p>
          <a:p>
            <a:pPr marL="0" indent="0">
              <a:buNone/>
            </a:pPr>
            <a:endParaRPr lang="en-US" dirty="0"/>
          </a:p>
          <a:p>
            <a:pPr marL="0" indent="0">
              <a:buNone/>
            </a:pPr>
            <a:endParaRPr lang="he-IL" dirty="0"/>
          </a:p>
        </p:txBody>
      </p:sp>
      <p:pic>
        <p:nvPicPr>
          <p:cNvPr id="6" name="Picture 5">
            <a:extLst>
              <a:ext uri="{FF2B5EF4-FFF2-40B4-BE49-F238E27FC236}">
                <a16:creationId xmlns:a16="http://schemas.microsoft.com/office/drawing/2014/main" id="{D56564C8-D456-4477-AEA6-130711CDE2C2}"/>
              </a:ext>
            </a:extLst>
          </p:cNvPr>
          <p:cNvPicPr>
            <a:picLocks noChangeAspect="1"/>
          </p:cNvPicPr>
          <p:nvPr/>
        </p:nvPicPr>
        <p:blipFill>
          <a:blip r:embed="rId3"/>
          <a:stretch>
            <a:fillRect/>
          </a:stretch>
        </p:blipFill>
        <p:spPr>
          <a:xfrm>
            <a:off x="116840" y="1854151"/>
            <a:ext cx="1390227" cy="1390227"/>
          </a:xfrm>
          <a:prstGeom prst="rect">
            <a:avLst/>
          </a:prstGeom>
        </p:spPr>
      </p:pic>
      <p:pic>
        <p:nvPicPr>
          <p:cNvPr id="8" name="Picture 7">
            <a:extLst>
              <a:ext uri="{FF2B5EF4-FFF2-40B4-BE49-F238E27FC236}">
                <a16:creationId xmlns:a16="http://schemas.microsoft.com/office/drawing/2014/main" id="{64919E2A-B9A8-4EFC-B6D2-3581CE2EDF77}"/>
              </a:ext>
            </a:extLst>
          </p:cNvPr>
          <p:cNvPicPr>
            <a:picLocks noChangeAspect="1"/>
          </p:cNvPicPr>
          <p:nvPr/>
        </p:nvPicPr>
        <p:blipFill rotWithShape="1">
          <a:blip r:embed="rId4">
            <a:extLst>
              <a:ext uri="{28A0092B-C50C-407E-A947-70E740481C1C}">
                <a14:useLocalDpi xmlns:a14="http://schemas.microsoft.com/office/drawing/2010/main" val="0"/>
              </a:ext>
            </a:extLst>
          </a:blip>
          <a:srcRect l="38955" b="27935"/>
          <a:stretch/>
        </p:blipFill>
        <p:spPr>
          <a:xfrm>
            <a:off x="7018867" y="3102734"/>
            <a:ext cx="4893733" cy="2695684"/>
          </a:xfrm>
          <a:prstGeom prst="rect">
            <a:avLst/>
          </a:prstGeom>
        </p:spPr>
      </p:pic>
      <p:sp>
        <p:nvSpPr>
          <p:cNvPr id="9" name="Rectangle: Rounded Corners 8">
            <a:extLst>
              <a:ext uri="{FF2B5EF4-FFF2-40B4-BE49-F238E27FC236}">
                <a16:creationId xmlns:a16="http://schemas.microsoft.com/office/drawing/2014/main" id="{7D92347A-B5A7-4FD5-A37A-1A6A36BC34B1}"/>
              </a:ext>
            </a:extLst>
          </p:cNvPr>
          <p:cNvSpPr/>
          <p:nvPr/>
        </p:nvSpPr>
        <p:spPr>
          <a:xfrm>
            <a:off x="279400" y="5292818"/>
            <a:ext cx="11452859" cy="62653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t>We name these lightweight shiny object “Little Seal Bugs”</a:t>
            </a:r>
            <a:endParaRPr lang="he-IL" sz="3600" dirty="0"/>
          </a:p>
        </p:txBody>
      </p:sp>
    </p:spTree>
    <p:extLst>
      <p:ext uri="{BB962C8B-B14F-4D97-AF65-F5344CB8AC3E}">
        <p14:creationId xmlns:p14="http://schemas.microsoft.com/office/powerpoint/2010/main" val="1736894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2797</TotalTime>
  <Words>3374</Words>
  <Application>Microsoft Office PowerPoint</Application>
  <PresentationFormat>Widescreen</PresentationFormat>
  <Paragraphs>335</Paragraphs>
  <Slides>42</Slides>
  <Notes>40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Noto Sans Symbols</vt:lpstr>
      <vt:lpstr>Times New Roman</vt:lpstr>
      <vt:lpstr>Office Theme</vt:lpstr>
      <vt:lpstr>PowerPoint Presentation</vt:lpstr>
      <vt:lpstr>Researchers</vt:lpstr>
      <vt:lpstr>Agenda</vt:lpstr>
      <vt:lpstr>The Great Seal Bug</vt:lpstr>
      <vt:lpstr>The Great Seal Bug</vt:lpstr>
      <vt:lpstr>The Great Seal Bug</vt:lpstr>
      <vt:lpstr>The Great Seal Bug</vt:lpstr>
      <vt:lpstr>The Great Seal Bug</vt:lpstr>
      <vt:lpstr>The Great Seal Bug</vt:lpstr>
      <vt:lpstr>PowerPoint Presentation</vt:lpstr>
      <vt:lpstr>Eavesdropping Related Research</vt:lpstr>
      <vt:lpstr>Internal Methods</vt:lpstr>
      <vt:lpstr>External Methods</vt:lpstr>
      <vt:lpstr>Summary of Related Work</vt:lpstr>
      <vt:lpstr>PowerPoint Presentation</vt:lpstr>
      <vt:lpstr>The Little Seal Bug Attacks</vt:lpstr>
      <vt:lpstr>PowerPoint Presentation</vt:lpstr>
      <vt:lpstr>PowerPoint Presentation</vt:lpstr>
      <vt:lpstr>PowerPoint Presentation</vt:lpstr>
      <vt:lpstr>Measuring reflective object’s Vibrations</vt:lpstr>
      <vt:lpstr>Measuring reflective object’s Vibrations</vt:lpstr>
      <vt:lpstr>Analyzing light reflected from the object</vt:lpstr>
      <vt:lpstr>Analyzing light reflected from the object</vt:lpstr>
      <vt:lpstr>PowerPoint Presentation</vt:lpstr>
      <vt:lpstr>Isolating the sound from the optical signal</vt:lpstr>
      <vt:lpstr>Isolating the sound from the optical signal</vt:lpstr>
      <vt:lpstr>Isolating the sound from the optical signal</vt:lpstr>
      <vt:lpstr>Isolating the sound from the optical signal</vt:lpstr>
      <vt:lpstr>Isolating the sound from the optical signal</vt:lpstr>
      <vt:lpstr>PowerPoint Presentation</vt:lpstr>
      <vt:lpstr>Comparison to Visual Microphone</vt:lpstr>
      <vt:lpstr>Comparison to Visual Microphone</vt:lpstr>
      <vt:lpstr>PowerPoint Presentation</vt:lpstr>
      <vt:lpstr>Comparison to Lamphone</vt:lpstr>
      <vt:lpstr>Comparison to Lamphone</vt:lpstr>
      <vt:lpstr>Comparison to Lamphone</vt:lpstr>
      <vt:lpstr>PowerPoint Presentation</vt:lpstr>
      <vt:lpstr>PowerPoint Presentation</vt:lpstr>
      <vt:lpstr>Takeaways</vt:lpstr>
      <vt:lpstr>Takeaways</vt:lpstr>
      <vt:lpstr>Takeaways</vt:lpstr>
      <vt:lpstr>Thank you for attending this talk!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Little Seal Bug</dc:title>
  <dc:creator>Administrator</dc:creator>
  <cp:lastModifiedBy>Administrator</cp:lastModifiedBy>
  <cp:revision>157</cp:revision>
  <dcterms:created xsi:type="dcterms:W3CDTF">2022-04-24T01:29:32Z</dcterms:created>
  <dcterms:modified xsi:type="dcterms:W3CDTF">2023-05-15T02:30:51Z</dcterms:modified>
</cp:coreProperties>
</file>